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331" r:id="rId5"/>
    <p:sldId id="332" r:id="rId6"/>
    <p:sldId id="358" r:id="rId7"/>
    <p:sldId id="359" r:id="rId8"/>
    <p:sldId id="260" r:id="rId9"/>
    <p:sldId id="402" r:id="rId10"/>
    <p:sldId id="261" r:id="rId11"/>
    <p:sldId id="269" r:id="rId12"/>
    <p:sldId id="262" r:id="rId13"/>
    <p:sldId id="263" r:id="rId14"/>
    <p:sldId id="360" r:id="rId15"/>
    <p:sldId id="270" r:id="rId16"/>
    <p:sldId id="271" r:id="rId17"/>
    <p:sldId id="361" r:id="rId18"/>
    <p:sldId id="272" r:id="rId19"/>
    <p:sldId id="273" r:id="rId20"/>
    <p:sldId id="362" r:id="rId21"/>
    <p:sldId id="274" r:id="rId22"/>
    <p:sldId id="275" r:id="rId23"/>
    <p:sldId id="363" r:id="rId24"/>
    <p:sldId id="276" r:id="rId25"/>
    <p:sldId id="364" r:id="rId26"/>
    <p:sldId id="277" r:id="rId27"/>
    <p:sldId id="365" r:id="rId28"/>
    <p:sldId id="278" r:id="rId29"/>
    <p:sldId id="279" r:id="rId30"/>
    <p:sldId id="366" r:id="rId31"/>
    <p:sldId id="280" r:id="rId32"/>
    <p:sldId id="281" r:id="rId33"/>
    <p:sldId id="367" r:id="rId34"/>
    <p:sldId id="282" r:id="rId35"/>
    <p:sldId id="283" r:id="rId36"/>
    <p:sldId id="368" r:id="rId37"/>
    <p:sldId id="284" r:id="rId38"/>
    <p:sldId id="285" r:id="rId39"/>
    <p:sldId id="369" r:id="rId40"/>
    <p:sldId id="289" r:id="rId41"/>
    <p:sldId id="290" r:id="rId42"/>
    <p:sldId id="370" r:id="rId43"/>
    <p:sldId id="291" r:id="rId44"/>
    <p:sldId id="267" r:id="rId45"/>
    <p:sldId id="268" r:id="rId46"/>
    <p:sldId id="374" r:id="rId47"/>
    <p:sldId id="372" r:id="rId48"/>
    <p:sldId id="295" r:id="rId49"/>
    <p:sldId id="375" r:id="rId50"/>
    <p:sldId id="296" r:id="rId51"/>
    <p:sldId id="376" r:id="rId52"/>
    <p:sldId id="297" r:id="rId53"/>
    <p:sldId id="377" r:id="rId54"/>
    <p:sldId id="298" r:id="rId55"/>
    <p:sldId id="379" r:id="rId56"/>
    <p:sldId id="299" r:id="rId57"/>
    <p:sldId id="300" r:id="rId58"/>
    <p:sldId id="380" r:id="rId59"/>
    <p:sldId id="302" r:id="rId60"/>
    <p:sldId id="382" r:id="rId61"/>
    <p:sldId id="301" r:id="rId62"/>
    <p:sldId id="303" r:id="rId63"/>
    <p:sldId id="304" r:id="rId64"/>
    <p:sldId id="305" r:id="rId65"/>
    <p:sldId id="306" r:id="rId66"/>
    <p:sldId id="378" r:id="rId67"/>
    <p:sldId id="310" r:id="rId68"/>
    <p:sldId id="313" r:id="rId69"/>
    <p:sldId id="384" r:id="rId70"/>
    <p:sldId id="314" r:id="rId71"/>
    <p:sldId id="315" r:id="rId72"/>
    <p:sldId id="307" r:id="rId73"/>
    <p:sldId id="308" r:id="rId74"/>
    <p:sldId id="309" r:id="rId75"/>
    <p:sldId id="317" r:id="rId76"/>
    <p:sldId id="385" r:id="rId77"/>
    <p:sldId id="318" r:id="rId78"/>
    <p:sldId id="319" r:id="rId79"/>
    <p:sldId id="322" r:id="rId80"/>
    <p:sldId id="386" r:id="rId81"/>
    <p:sldId id="264" r:id="rId82"/>
    <p:sldId id="334" r:id="rId83"/>
    <p:sldId id="394" r:id="rId84"/>
    <p:sldId id="336" r:id="rId85"/>
    <p:sldId id="395" r:id="rId86"/>
    <p:sldId id="337" r:id="rId87"/>
    <p:sldId id="338" r:id="rId88"/>
    <p:sldId id="339" r:id="rId89"/>
    <p:sldId id="341" r:id="rId90"/>
    <p:sldId id="342" r:id="rId91"/>
    <p:sldId id="393" r:id="rId92"/>
    <p:sldId id="259" r:id="rId93"/>
    <p:sldId id="404" r:id="rId94"/>
    <p:sldId id="403" r:id="rId95"/>
    <p:sldId id="258" r:id="rId96"/>
    <p:sldId id="387" r:id="rId97"/>
    <p:sldId id="323" r:id="rId98"/>
    <p:sldId id="388" r:id="rId99"/>
    <p:sldId id="325" r:id="rId100"/>
    <p:sldId id="389" r:id="rId101"/>
    <p:sldId id="326" r:id="rId102"/>
    <p:sldId id="396" r:id="rId103"/>
    <p:sldId id="327" r:id="rId104"/>
    <p:sldId id="392" r:id="rId105"/>
    <p:sldId id="328" r:id="rId106"/>
    <p:sldId id="329" r:id="rId107"/>
    <p:sldId id="330" r:id="rId108"/>
    <p:sldId id="391" r:id="rId109"/>
    <p:sldId id="345" r:id="rId110"/>
    <p:sldId id="397" r:id="rId111"/>
    <p:sldId id="346" r:id="rId112"/>
    <p:sldId id="347" r:id="rId113"/>
    <p:sldId id="348" r:id="rId114"/>
    <p:sldId id="349" r:id="rId115"/>
    <p:sldId id="350" r:id="rId116"/>
    <p:sldId id="398" r:id="rId117"/>
    <p:sldId id="351" r:id="rId118"/>
    <p:sldId id="352" r:id="rId119"/>
    <p:sldId id="353" r:id="rId120"/>
    <p:sldId id="399" r:id="rId121"/>
    <p:sldId id="357" r:id="rId12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608"/>
    <a:srgbClr val="070D33"/>
    <a:srgbClr val="F9B000"/>
    <a:srgbClr val="009439"/>
    <a:srgbClr val="067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3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commentAuthors" Target="commentAuthor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779CA-2321-EE0E-C834-50C653F6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868D25-671E-93E7-65C4-7E4344A0B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C4051A-7492-2D4B-CC88-8DEFC269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2240-7CAD-4E2E-9A99-0D68569E5C10}" type="datetimeFigureOut">
              <a:rPr lang="es-CO" smtClean="0"/>
              <a:t>28/05/2026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35ADE1-C091-C675-E1FA-A37A113FE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34919C-DFBF-BBBC-C007-DE0F41A5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3875-70AD-4843-A682-A9E425A55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325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67EE0-9BA5-2593-5170-3E87EFA4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2A5D05-BD4C-6F0C-683F-E915E2D69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653FC-BD8F-AEE8-C42F-DFA69573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2240-7CAD-4E2E-9A99-0D68569E5C10}" type="datetimeFigureOut">
              <a:rPr lang="es-CO" smtClean="0"/>
              <a:t>28/05/2026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6039E8-6499-3D53-2E72-4FDAC15B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9EE954-58CB-70DB-7221-CF9F4DE1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3875-70AD-4843-A682-A9E425A55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663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0C4852-2D2D-C44B-29B7-5E002FD4C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72AE14-48A9-E239-5C44-E6D612A3C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FD4D22-34BB-82C7-B776-1EF2E17F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2240-7CAD-4E2E-9A99-0D68569E5C10}" type="datetimeFigureOut">
              <a:rPr lang="es-CO" smtClean="0"/>
              <a:t>28/05/2026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BB12D-14EE-FA76-AD50-7F27E679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41FD8-DB21-1AD7-9568-B858A175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3875-70AD-4843-A682-A9E425A55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249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3A5F1-1C29-79A9-D2A5-00EC6E6B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96C78D-F914-3595-5F8C-F51486ADF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938FF-7D92-A8E0-1BBC-E86339DD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2240-7CAD-4E2E-9A99-0D68569E5C10}" type="datetimeFigureOut">
              <a:rPr lang="es-CO" smtClean="0"/>
              <a:t>28/05/2026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85718-D58B-92CE-B834-E792493A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E6E2F5-AEA4-3D7A-8D9B-F2D06509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3875-70AD-4843-A682-A9E425A55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338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B51F4-39B2-E1E3-E2FC-F23E1AD7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C377A1-D7F5-6AC8-B494-68B09E13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F17B45-2BB2-0AA9-0F36-ED73B7DB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2240-7CAD-4E2E-9A99-0D68569E5C10}" type="datetimeFigureOut">
              <a:rPr lang="es-CO" smtClean="0"/>
              <a:t>28/05/2026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F4994C-110E-FC73-4F3A-CD5D68B88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585E5D-AC1A-9156-550F-923269C9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3875-70AD-4843-A682-A9E425A55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287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D276C-FBA1-D4F2-025B-856F946B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220499-EABE-4441-F05A-2058F4C12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15FD6D-3DE0-CCE1-DCDE-12FC107C9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037EEB-F8D1-C8C8-BB1F-E8990E42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2240-7CAD-4E2E-9A99-0D68569E5C10}" type="datetimeFigureOut">
              <a:rPr lang="es-CO" smtClean="0"/>
              <a:t>28/05/2026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06332A-E3A2-6D17-0C6B-33717C12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E1E34-1B7C-6E88-AC09-3854D0B3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3875-70AD-4843-A682-A9E425A55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466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DE482-53D4-93E0-2CBA-901321790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F263FE-307F-A32C-E546-B3BE77C93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9DF127-D586-3150-FBD4-688A3D2DF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8F3CCFF-AAE7-1FD2-5E67-C7A88085A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C423961-05CA-4621-66DB-E92D0AD25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AC6226-B456-A03B-06B6-B05539CD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2240-7CAD-4E2E-9A99-0D68569E5C10}" type="datetimeFigureOut">
              <a:rPr lang="es-CO" smtClean="0"/>
              <a:t>28/05/2026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E42451-4FB4-161E-8666-B5A54B608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16E5951-A4B9-DDB4-F9CB-C1DFE036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3875-70AD-4843-A682-A9E425A55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407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4E8A5-4F66-A755-DF48-3BD531FA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1836FB-E842-1081-8BC6-619E1090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2240-7CAD-4E2E-9A99-0D68569E5C10}" type="datetimeFigureOut">
              <a:rPr lang="es-CO" smtClean="0"/>
              <a:t>28/05/2026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A4F5E9-820B-8B68-4A9C-133325BF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CB3729-1E2F-677D-B22F-FCE88794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3875-70AD-4843-A682-A9E425A55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317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742E4F-DA4A-78C8-3D28-8411CFF2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2240-7CAD-4E2E-9A99-0D68569E5C10}" type="datetimeFigureOut">
              <a:rPr lang="es-CO" smtClean="0"/>
              <a:t>28/05/2026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58B32A-5469-38EC-2720-F2C44DA61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B1C585-8DC3-3A6C-0DBF-219CE34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3875-70AD-4843-A682-A9E425A55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703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38B13-8BF7-A00E-3E85-4E478318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C2DE70-0EA8-452D-012C-851538A9E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3909AC-C8CA-0C16-EBEB-74D50913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B3D78F-2FC5-00C7-B6F8-62340B7C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2240-7CAD-4E2E-9A99-0D68569E5C10}" type="datetimeFigureOut">
              <a:rPr lang="es-CO" smtClean="0"/>
              <a:t>28/05/2026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7AE737-9C76-9131-1A79-85B13BC8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3EE754-0440-E922-8565-C38963A1F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3875-70AD-4843-A682-A9E425A55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977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01652-F1D1-6B26-2999-8B6FE5F2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19BA7E-97C0-00D8-15ED-96A2D87300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740249-00B7-831F-C0BF-DE64D87AA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598275-F104-12C7-C266-E808223A3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2240-7CAD-4E2E-9A99-0D68569E5C10}" type="datetimeFigureOut">
              <a:rPr lang="es-CO" smtClean="0"/>
              <a:t>28/05/2026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8CB0F7-650F-D588-E1B4-DAE472FE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E269BF-178C-300C-C11A-D6D7F72B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3875-70AD-4843-A682-A9E425A55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257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2F2AC2-6733-24EA-466D-218FD2064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35C7D7-7AA3-614C-1895-530FA818F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EF358E-2AE3-7070-92DE-289FC8066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2240-7CAD-4E2E-9A99-0D68569E5C10}" type="datetimeFigureOut">
              <a:rPr lang="es-CO" smtClean="0"/>
              <a:t>28/05/2026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C24328-D807-5099-5023-03BB5E31E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A14112-2350-13D5-D7FA-F7F26A723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3875-70AD-4843-A682-A9E425A55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146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ACF1A5-D2DB-6836-BDC3-0EEC3707B0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00CB3FF6-2425-0E54-C43A-29C314CB0F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943" y="567022"/>
            <a:ext cx="7200669" cy="1261777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E6F087E-466A-03FF-AEBB-E8807892CC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6348" y="567023"/>
            <a:ext cx="2849338" cy="86989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6FAF25A-CB9E-2B37-67BF-1088E22784AE}"/>
              </a:ext>
            </a:extLst>
          </p:cNvPr>
          <p:cNvSpPr txBox="1"/>
          <p:nvPr/>
        </p:nvSpPr>
        <p:spPr>
          <a:xfrm>
            <a:off x="1415138" y="3563656"/>
            <a:ext cx="9361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  <a:latin typeface="Lato" panose="020F0502020204030203" pitchFamily="34" charset="0"/>
              </a:rPr>
              <a:t>ENCUESTA DE PERCEPCIÓN CIUDADANA</a:t>
            </a:r>
            <a:endParaRPr lang="es-CO" sz="54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5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A7859-8944-0271-7713-AE17E7CAD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D27BBB28-8A3D-8649-BBE8-E4157E5E910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05854F0-9920-9869-D70D-5AB4FD0CB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F82EF58-547E-B997-906A-02DE98DF4BC9}"/>
              </a:ext>
            </a:extLst>
          </p:cNvPr>
          <p:cNvSpPr txBox="1"/>
          <p:nvPr/>
        </p:nvSpPr>
        <p:spPr>
          <a:xfrm>
            <a:off x="4221804" y="894946"/>
            <a:ext cx="5346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EC6608"/>
                </a:solidFill>
                <a:latin typeface="Lato" panose="020F0502020204030203" pitchFamily="34" charset="0"/>
              </a:rPr>
              <a:t>ASPECTOS GENERALES – BIENESTAR SUBJETIVO</a:t>
            </a:r>
            <a:endParaRPr lang="es-CO" sz="1400" b="1" dirty="0">
              <a:solidFill>
                <a:srgbClr val="EC6608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C7B354-33BC-F26D-943D-E4EC46983CE0}"/>
              </a:ext>
            </a:extLst>
          </p:cNvPr>
          <p:cNvSpPr txBox="1"/>
          <p:nvPr/>
        </p:nvSpPr>
        <p:spPr>
          <a:xfrm>
            <a:off x="2624072" y="1518719"/>
            <a:ext cx="694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Las cosas en esta ciudad, en general, van por: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0DB4B3D-3306-1F69-583B-45526C082185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Buen camino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262DF9E-26D4-F33D-8708-D5E084FAEC43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Mal camino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FAAE623-38EA-79F7-67D1-D22C0592E2DF}"/>
              </a:ext>
            </a:extLst>
          </p:cNvPr>
          <p:cNvSpPr/>
          <p:nvPr/>
        </p:nvSpPr>
        <p:spPr>
          <a:xfrm>
            <a:off x="4156099" y="3981999"/>
            <a:ext cx="7390446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68%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89F102A-9033-BEF7-33E5-7804D7C6CBF8}"/>
              </a:ext>
            </a:extLst>
          </p:cNvPr>
          <p:cNvSpPr/>
          <p:nvPr/>
        </p:nvSpPr>
        <p:spPr>
          <a:xfrm>
            <a:off x="789977" y="3981999"/>
            <a:ext cx="3431827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DE63715-2D8D-EBE8-9E29-9B3AEBEC4F0B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Percepción de la Ciudad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171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0" y="296733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motivó a los que participaron? Para resolver problemas de la comunidad, el barrio, 38%, si no participó lo hizo por que desconoce espacios diseñados para este fin 44%.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ABB688F-56FC-4CEB-12C2-172E3B9A6D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7E482F1-8A42-BFD8-82CE-1383107A2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048CC54-02FB-7125-2891-F5C59DC50973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959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A1E07-DFC5-89BC-0005-22A3CB3F8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56DD0F64-1654-EEA6-9CDE-6CE9D7452B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7943359-F793-8096-F75D-F4A4694F6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8E29B67-DFA5-896F-B375-A4F6ADCF5ED8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CDFFFBB-17EA-A0AA-DAC2-041190DB0BE2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Confío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B2F2A18-8C16-1C06-A114-07A43567D9CE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confío ni desconfío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401EF5C-D1E2-D543-29F8-B9BCFE5F2CCD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Desconfío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956DFA8-1D20-6B98-4714-10F03E62CBD9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502ED1C-02FA-61F7-CBBD-06BFB04B0D6F}"/>
              </a:ext>
            </a:extLst>
          </p:cNvPr>
          <p:cNvSpPr/>
          <p:nvPr/>
        </p:nvSpPr>
        <p:spPr>
          <a:xfrm>
            <a:off x="3773772" y="3995779"/>
            <a:ext cx="6551328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64%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7AB11AD-BC25-627F-B2BC-D37B43766CA9}"/>
              </a:ext>
            </a:extLst>
          </p:cNvPr>
          <p:cNvSpPr/>
          <p:nvPr/>
        </p:nvSpPr>
        <p:spPr>
          <a:xfrm>
            <a:off x="789976" y="3995779"/>
            <a:ext cx="913696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5E0B2C3-CB4F-8BD8-F885-64A0511A232B}"/>
              </a:ext>
            </a:extLst>
          </p:cNvPr>
          <p:cNvSpPr/>
          <p:nvPr/>
        </p:nvSpPr>
        <p:spPr>
          <a:xfrm>
            <a:off x="1703672" y="3995779"/>
            <a:ext cx="2070100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A996F11-335E-CAA1-FF90-3826C6BDBE63}"/>
              </a:ext>
            </a:extLst>
          </p:cNvPr>
          <p:cNvSpPr/>
          <p:nvPr/>
        </p:nvSpPr>
        <p:spPr>
          <a:xfrm>
            <a:off x="10325100" y="3995779"/>
            <a:ext cx="1213757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687A89-7BEB-3610-7D92-75944D83A8F1}"/>
              </a:ext>
            </a:extLst>
          </p:cNvPr>
          <p:cNvSpPr txBox="1"/>
          <p:nvPr/>
        </p:nvSpPr>
        <p:spPr>
          <a:xfrm>
            <a:off x="3356008" y="1532499"/>
            <a:ext cx="5479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tanto confía en la </a:t>
            </a:r>
            <a:r>
              <a:rPr lang="es-ES" sz="2400" b="1" i="1" dirty="0">
                <a:solidFill>
                  <a:srgbClr val="070D33"/>
                </a:solidFill>
                <a:latin typeface="Lato" panose="020F0502020204030203" pitchFamily="34" charset="0"/>
              </a:rPr>
              <a:t>Alcaldía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como institución democrática?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3F6B428-5A99-6193-41A4-60CD80CD6733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Confianza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75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55571" y="3289074"/>
            <a:ext cx="4680858" cy="1424440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6 de cada 10 ciudadanos no confían en la Alcaldía institución democrática.</a:t>
            </a: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F60D22AD-5FD3-94F2-C826-73FACF4C41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75B43DF-1FCB-2BA9-C278-BB3E4897B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AD25A68-DFBC-ED96-EB31-343CDEFEC456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0691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82ED8-2E92-D042-0249-59A486AF2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D05756BE-94EB-638D-E127-A07849F22D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2EA79C-A455-29CE-FF15-95BABEED3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2AE4E9F-E715-D11C-98C6-D0CA0DB0AF1D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DB088A-6FCF-2BD3-F52F-749FD7A33969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Confío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D28500B-4EC1-FB95-A5FC-5CF2ECE013F4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confío ni desconfío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7C80897-19CE-9FB1-6545-5DC586061587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Desconfío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ADA610C-D989-F584-AA02-6490C4EA68F0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7F7EE70-0ACC-B14A-6947-2821198E49BF}"/>
              </a:ext>
            </a:extLst>
          </p:cNvPr>
          <p:cNvSpPr/>
          <p:nvPr/>
        </p:nvSpPr>
        <p:spPr>
          <a:xfrm>
            <a:off x="4186988" y="3995779"/>
            <a:ext cx="5300329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FE15186-84B2-87B8-A992-ED35979C520C}"/>
              </a:ext>
            </a:extLst>
          </p:cNvPr>
          <p:cNvSpPr/>
          <p:nvPr/>
        </p:nvSpPr>
        <p:spPr>
          <a:xfrm>
            <a:off x="789976" y="3995779"/>
            <a:ext cx="913696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4B2EEE1-3853-7903-AF8D-7037A6CFF6F4}"/>
              </a:ext>
            </a:extLst>
          </p:cNvPr>
          <p:cNvSpPr/>
          <p:nvPr/>
        </p:nvSpPr>
        <p:spPr>
          <a:xfrm>
            <a:off x="1703671" y="3995779"/>
            <a:ext cx="2483315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1C3895E-333C-65EF-6301-C57D099E0068}"/>
              </a:ext>
            </a:extLst>
          </p:cNvPr>
          <p:cNvSpPr/>
          <p:nvPr/>
        </p:nvSpPr>
        <p:spPr>
          <a:xfrm>
            <a:off x="9487318" y="3995779"/>
            <a:ext cx="2051539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15%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F81DA5F-1D8D-FEE7-80CC-90BD400D55D4}"/>
              </a:ext>
            </a:extLst>
          </p:cNvPr>
          <p:cNvSpPr txBox="1"/>
          <p:nvPr/>
        </p:nvSpPr>
        <p:spPr>
          <a:xfrm>
            <a:off x="3356008" y="1532499"/>
            <a:ext cx="5479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tanto confía en el </a:t>
            </a:r>
            <a:r>
              <a:rPr lang="es-ES" sz="2400" b="1" i="1" dirty="0">
                <a:solidFill>
                  <a:srgbClr val="070D33"/>
                </a:solidFill>
                <a:latin typeface="Lato" panose="020F0502020204030203" pitchFamily="34" charset="0"/>
              </a:rPr>
              <a:t>Concejo Local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como institución democrática?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EBB38C-E697-975B-1CA5-06873C29CAC7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Confianza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28776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01143" y="3332617"/>
            <a:ext cx="4789714" cy="1337354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6 de cada 10 ciudadanos no confían en el Concejo como  institución democrática.</a:t>
            </a: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3CFD8312-DCB0-20C8-7915-9CCE32EA28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BDEC427-FBA0-E2F1-7A6A-3DD5487A8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FABA57B-D981-F1BE-45F7-E7C71686FCB0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9998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5B0CA-4F81-2A94-DB0B-81A6D2483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D57D294-BBF7-6036-90E7-80955764B5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4BA3130-8BEF-C5A6-AFA6-1616FE30B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EACDA8-65E5-DC77-98B1-D4B6E93811FC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66C810A-FE50-529C-1562-FBD874005177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Confío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C139D84-0CF2-F87D-19C6-C1056C53AE1D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confío ni desconfío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EA45779-CB1F-5A72-EC2C-6520A8327459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Desconfío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8233B72-B1D6-BAFB-D0DD-7306C7D5D1C9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EEC967F-ABC4-79C3-9B02-37E30994F807}"/>
              </a:ext>
            </a:extLst>
          </p:cNvPr>
          <p:cNvSpPr/>
          <p:nvPr/>
        </p:nvSpPr>
        <p:spPr>
          <a:xfrm>
            <a:off x="4032987" y="3995779"/>
            <a:ext cx="5454332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7567D5D-A2B1-74E1-1D8A-B830C8BE885D}"/>
              </a:ext>
            </a:extLst>
          </p:cNvPr>
          <p:cNvSpPr/>
          <p:nvPr/>
        </p:nvSpPr>
        <p:spPr>
          <a:xfrm>
            <a:off x="789976" y="3995779"/>
            <a:ext cx="913696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970131E-94FA-C719-0B2E-980964A35794}"/>
              </a:ext>
            </a:extLst>
          </p:cNvPr>
          <p:cNvSpPr/>
          <p:nvPr/>
        </p:nvSpPr>
        <p:spPr>
          <a:xfrm>
            <a:off x="1703672" y="3995779"/>
            <a:ext cx="2329314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E454D11-7BFA-C3DA-D57B-D3B9388C8438}"/>
              </a:ext>
            </a:extLst>
          </p:cNvPr>
          <p:cNvSpPr/>
          <p:nvPr/>
        </p:nvSpPr>
        <p:spPr>
          <a:xfrm>
            <a:off x="9487318" y="3995779"/>
            <a:ext cx="2051539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15%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E6815EC-41F1-7958-91B1-5AFC3BB15880}"/>
              </a:ext>
            </a:extLst>
          </p:cNvPr>
          <p:cNvSpPr txBox="1"/>
          <p:nvPr/>
        </p:nvSpPr>
        <p:spPr>
          <a:xfrm>
            <a:off x="3096126" y="1532499"/>
            <a:ext cx="599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tanto confía en el </a:t>
            </a:r>
            <a:r>
              <a:rPr lang="es-ES" sz="2400" b="1" i="1" dirty="0">
                <a:solidFill>
                  <a:srgbClr val="070D33"/>
                </a:solidFill>
                <a:latin typeface="Lato" panose="020F0502020204030203" pitchFamily="34" charset="0"/>
              </a:rPr>
              <a:t>Congreso de la República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como institución democrática?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77FBEBB-1538-6827-1263-D3C7C91A005E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Confianza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198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A8849-9212-8017-B9F0-6705C712D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5480BEDB-051F-700B-DC1C-166BEA447A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A35FF6-95C4-0CA7-6736-E1A1B1634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690842-8A41-8DF1-379B-4AF78C8DD273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EA539DF-BCD3-9D0A-8C01-00C3F06A709D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Confío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D6C2435-7377-FD25-8315-7ABB08DAEA75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confío ni desconfío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A1D838B-4371-04A0-F9FB-AFA8FDE43B60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Desconfío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4B8A60D-BFFC-3DD2-09C6-B8D9AB3720A6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9DA0767-ACE9-B1C7-55E0-74C58149DFCD}"/>
              </a:ext>
            </a:extLst>
          </p:cNvPr>
          <p:cNvSpPr/>
          <p:nvPr/>
        </p:nvSpPr>
        <p:spPr>
          <a:xfrm>
            <a:off x="4023361" y="3995779"/>
            <a:ext cx="5694656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E5DD77B-8A47-EC18-C178-5866BD5D7355}"/>
              </a:ext>
            </a:extLst>
          </p:cNvPr>
          <p:cNvSpPr/>
          <p:nvPr/>
        </p:nvSpPr>
        <p:spPr>
          <a:xfrm>
            <a:off x="789976" y="3995779"/>
            <a:ext cx="1051524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11%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186D2ED-2B36-5E06-EF22-9B919A8C738B}"/>
              </a:ext>
            </a:extLst>
          </p:cNvPr>
          <p:cNvSpPr/>
          <p:nvPr/>
        </p:nvSpPr>
        <p:spPr>
          <a:xfrm>
            <a:off x="1841500" y="3995779"/>
            <a:ext cx="2181861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19%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94DC5E4-2D6D-7569-9665-5CE1631B9035}"/>
              </a:ext>
            </a:extLst>
          </p:cNvPr>
          <p:cNvSpPr/>
          <p:nvPr/>
        </p:nvSpPr>
        <p:spPr>
          <a:xfrm>
            <a:off x="9718016" y="3995779"/>
            <a:ext cx="1820841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13%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F90EE00-C676-030D-8905-17FE077ECCFB}"/>
              </a:ext>
            </a:extLst>
          </p:cNvPr>
          <p:cNvSpPr txBox="1"/>
          <p:nvPr/>
        </p:nvSpPr>
        <p:spPr>
          <a:xfrm>
            <a:off x="3096126" y="1532499"/>
            <a:ext cx="599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tanto confía en la </a:t>
            </a:r>
            <a:r>
              <a:rPr lang="es-ES" sz="2400" b="1" i="1" dirty="0">
                <a:solidFill>
                  <a:srgbClr val="070D33"/>
                </a:solidFill>
                <a:latin typeface="Lato" panose="020F0502020204030203" pitchFamily="34" charset="0"/>
              </a:rPr>
              <a:t>Gobernación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como institución democrática?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F2BF8B0-F882-0A0A-D2E9-C0DAD750C92E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Confianza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2783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3B50E-58E6-EC2F-2C95-D65614F6F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BEAAC1A6-A3D2-7124-B0AE-DAA84542CC7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C520FE-947B-A4DB-5665-0EC9FBA8E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4463134-688D-042E-BBF6-0F5AA1A10C58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6ECA9D9-A150-2FA2-A692-6A242BD70AB9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Confío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924305F-DD54-CEE0-AA6C-D0767E0F98D0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confío ni desconfío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9829FF2-9159-4B51-05A9-35F3ABA1EBBA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Desconfío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0EAFD81-BCB0-F732-BC13-1C8B671E762C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7C215EA-3820-A3EE-3577-B3FA97363DCE}"/>
              </a:ext>
            </a:extLst>
          </p:cNvPr>
          <p:cNvSpPr/>
          <p:nvPr/>
        </p:nvSpPr>
        <p:spPr>
          <a:xfrm>
            <a:off x="4466123" y="3995779"/>
            <a:ext cx="5251894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47%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711DB63-9806-5BD9-F304-341223FC531E}"/>
              </a:ext>
            </a:extLst>
          </p:cNvPr>
          <p:cNvSpPr/>
          <p:nvPr/>
        </p:nvSpPr>
        <p:spPr>
          <a:xfrm>
            <a:off x="789975" y="3995779"/>
            <a:ext cx="1962849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23%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FD6D8C2-8511-CFEC-E2F1-70B596307F40}"/>
              </a:ext>
            </a:extLst>
          </p:cNvPr>
          <p:cNvSpPr/>
          <p:nvPr/>
        </p:nvSpPr>
        <p:spPr>
          <a:xfrm>
            <a:off x="2752825" y="3995779"/>
            <a:ext cx="1713298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FBCFAB6-0A42-E988-D97B-791657F21A57}"/>
              </a:ext>
            </a:extLst>
          </p:cNvPr>
          <p:cNvSpPr/>
          <p:nvPr/>
        </p:nvSpPr>
        <p:spPr>
          <a:xfrm>
            <a:off x="9718016" y="3995779"/>
            <a:ext cx="1820841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13%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A4F1454-ED62-FD4C-7C6D-8AEA7898CF8B}"/>
              </a:ext>
            </a:extLst>
          </p:cNvPr>
          <p:cNvSpPr txBox="1"/>
          <p:nvPr/>
        </p:nvSpPr>
        <p:spPr>
          <a:xfrm>
            <a:off x="3096126" y="1532499"/>
            <a:ext cx="599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tanto confía en la </a:t>
            </a:r>
            <a:r>
              <a:rPr lang="es-ES" sz="2400" b="1" i="1" dirty="0">
                <a:solidFill>
                  <a:srgbClr val="070D33"/>
                </a:solidFill>
                <a:latin typeface="Lato" panose="020F0502020204030203" pitchFamily="34" charset="0"/>
              </a:rPr>
              <a:t>Presidencia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como institución democrática?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13BDA1B-56D9-A19A-CAD8-89496460B2BA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Confianza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4681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96886" y="2690336"/>
            <a:ext cx="75982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La institución que genera más confianza en los </a:t>
            </a:r>
            <a:r>
              <a:rPr lang="es-MX" sz="2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bonaverenses</a:t>
            </a:r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, son la presidencia de la Republica 23% y la gobernación del Valle 12%.</a:t>
            </a:r>
          </a:p>
          <a:p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5716AA8-5369-2BF5-CE14-FE6572A9CF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A91A99C-C5F9-9D44-7B58-974518515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08DF0BF-52B1-7D83-332C-AD9CA46F5255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0340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289FB-704E-36D1-296E-9F3229B6E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67E362CE-289D-9ED6-C4E9-7E04868F6B0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027599-3976-98E6-EC10-EA74F9711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C7BDA10-5715-C816-73F3-C0BA4D2CF984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0590077-C3CB-A4D9-AED7-16C4F79117B7}"/>
              </a:ext>
            </a:extLst>
          </p:cNvPr>
          <p:cNvSpPr txBox="1"/>
          <p:nvPr/>
        </p:nvSpPr>
        <p:spPr>
          <a:xfrm>
            <a:off x="1931469" y="1300999"/>
            <a:ext cx="8329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¿Cuáles serían los 3 temas principales a los que la Administración debería prestarle más atención?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39594FA-25E9-A0B3-6687-41FA7872F4F0}"/>
              </a:ext>
            </a:extLst>
          </p:cNvPr>
          <p:cNvSpPr/>
          <p:nvPr/>
        </p:nvSpPr>
        <p:spPr>
          <a:xfrm>
            <a:off x="4952532" y="2392679"/>
            <a:ext cx="3065312" cy="644401"/>
          </a:xfrm>
          <a:prstGeom prst="rect">
            <a:avLst/>
          </a:prstGeom>
          <a:solidFill>
            <a:srgbClr val="070D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66%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FF19627-73EB-69E0-10AD-3AC41E821CE5}"/>
              </a:ext>
            </a:extLst>
          </p:cNvPr>
          <p:cNvSpPr/>
          <p:nvPr/>
        </p:nvSpPr>
        <p:spPr>
          <a:xfrm>
            <a:off x="4952532" y="3052723"/>
            <a:ext cx="2218736" cy="644401"/>
          </a:xfrm>
          <a:prstGeom prst="rect">
            <a:avLst/>
          </a:prstGeom>
          <a:solidFill>
            <a:srgbClr val="070D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54%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F0692CD-39E4-B527-D772-113B65827E8B}"/>
              </a:ext>
            </a:extLst>
          </p:cNvPr>
          <p:cNvSpPr/>
          <p:nvPr/>
        </p:nvSpPr>
        <p:spPr>
          <a:xfrm>
            <a:off x="4952532" y="3712767"/>
            <a:ext cx="1143468" cy="644401"/>
          </a:xfrm>
          <a:prstGeom prst="rect">
            <a:avLst/>
          </a:prstGeom>
          <a:solidFill>
            <a:srgbClr val="070D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49%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C85EC79-4B3E-5E7F-FF6E-D6910199627F}"/>
              </a:ext>
            </a:extLst>
          </p:cNvPr>
          <p:cNvSpPr/>
          <p:nvPr/>
        </p:nvSpPr>
        <p:spPr>
          <a:xfrm>
            <a:off x="4952532" y="4372811"/>
            <a:ext cx="980182" cy="644401"/>
          </a:xfrm>
          <a:prstGeom prst="rect">
            <a:avLst/>
          </a:prstGeom>
          <a:solidFill>
            <a:srgbClr val="070D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40%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90C0672-9A1C-C662-5296-E2EF69F48F46}"/>
              </a:ext>
            </a:extLst>
          </p:cNvPr>
          <p:cNvSpPr/>
          <p:nvPr/>
        </p:nvSpPr>
        <p:spPr>
          <a:xfrm>
            <a:off x="4952532" y="5032855"/>
            <a:ext cx="838668" cy="644401"/>
          </a:xfrm>
          <a:prstGeom prst="rect">
            <a:avLst/>
          </a:prstGeom>
          <a:solidFill>
            <a:srgbClr val="070D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25%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3037E56-CEC1-9AD4-C3AA-5E423369A6E9}"/>
              </a:ext>
            </a:extLst>
          </p:cNvPr>
          <p:cNvSpPr txBox="1"/>
          <p:nvPr/>
        </p:nvSpPr>
        <p:spPr>
          <a:xfrm>
            <a:off x="1041400" y="2559423"/>
            <a:ext cx="3866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Salud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26B201B-F59D-D7A9-3B45-AB9AD5BC54F4}"/>
              </a:ext>
            </a:extLst>
          </p:cNvPr>
          <p:cNvSpPr txBox="1"/>
          <p:nvPr/>
        </p:nvSpPr>
        <p:spPr>
          <a:xfrm>
            <a:off x="2011680" y="3238220"/>
            <a:ext cx="2895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Educación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0F55484-A29E-8640-DFC8-6045DAC68BE8}"/>
              </a:ext>
            </a:extLst>
          </p:cNvPr>
          <p:cNvSpPr txBox="1"/>
          <p:nvPr/>
        </p:nvSpPr>
        <p:spPr>
          <a:xfrm>
            <a:off x="2011680" y="3910181"/>
            <a:ext cx="2895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Pobreza y vulnerabilidad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E759AA6-56FB-84A6-BB8E-9096C60385F4}"/>
              </a:ext>
            </a:extLst>
          </p:cNvPr>
          <p:cNvSpPr txBox="1"/>
          <p:nvPr/>
        </p:nvSpPr>
        <p:spPr>
          <a:xfrm>
            <a:off x="2560320" y="4555673"/>
            <a:ext cx="2347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Empleo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A478FD-C33A-C41B-3D46-89C7923B971C}"/>
              </a:ext>
            </a:extLst>
          </p:cNvPr>
          <p:cNvSpPr txBox="1"/>
          <p:nvPr/>
        </p:nvSpPr>
        <p:spPr>
          <a:xfrm>
            <a:off x="2377439" y="5201166"/>
            <a:ext cx="2530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Equidad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A80C717-543C-BD9E-1365-27B7D0C20829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Gestión y Finanzas Públicas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2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EC30E-FDC9-DF07-250C-BB7187252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DC79E3F9-4030-3AD7-6CC4-9A4BA3CEEC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E1A2CA7-5183-0C49-FBCA-DC38185BE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73CA88C-38FC-9923-D87D-1F242948A65D}"/>
              </a:ext>
            </a:extLst>
          </p:cNvPr>
          <p:cNvSpPr txBox="1"/>
          <p:nvPr/>
        </p:nvSpPr>
        <p:spPr>
          <a:xfrm>
            <a:off x="4221804" y="894946"/>
            <a:ext cx="5346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EC6608"/>
                </a:solidFill>
                <a:latin typeface="Lato" panose="020F0502020204030203" pitchFamily="34" charset="0"/>
              </a:rPr>
              <a:t>ASPECTOS GENERALES – BIENESTAR SUBJETIVO</a:t>
            </a:r>
            <a:endParaRPr lang="es-CO" sz="1400" b="1" dirty="0">
              <a:solidFill>
                <a:srgbClr val="EC6608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2F1E9A-4FF7-DFE4-1AD0-6CE6AF94833B}"/>
              </a:ext>
            </a:extLst>
          </p:cNvPr>
          <p:cNvSpPr txBox="1"/>
          <p:nvPr/>
        </p:nvSpPr>
        <p:spPr>
          <a:xfrm>
            <a:off x="2624072" y="1518719"/>
            <a:ext cx="694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 orgulloso/a se siente de Buenaventura?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E5005AF-6920-577F-D62B-53DD737EFD3A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Orgulloso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1C7DAA3-6356-223D-C35B-4EDE52693733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orgulloso ni no orgulloso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F4014CD-79AC-278D-C5BA-7C40D290B562}"/>
              </a:ext>
            </a:extLst>
          </p:cNvPr>
          <p:cNvSpPr/>
          <p:nvPr/>
        </p:nvSpPr>
        <p:spPr>
          <a:xfrm>
            <a:off x="5409399" y="3981999"/>
            <a:ext cx="6137146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D60F5D5-6FD5-2473-EC73-4FD815E3F289}"/>
              </a:ext>
            </a:extLst>
          </p:cNvPr>
          <p:cNvSpPr/>
          <p:nvPr/>
        </p:nvSpPr>
        <p:spPr>
          <a:xfrm>
            <a:off x="789977" y="3981999"/>
            <a:ext cx="2367109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57F4176-155B-D429-8724-55B3FFDB49AA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Poco orgulloso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FFA233-1747-4C3B-0402-880D6F0A4AD0}"/>
              </a:ext>
            </a:extLst>
          </p:cNvPr>
          <p:cNvSpPr/>
          <p:nvPr/>
        </p:nvSpPr>
        <p:spPr>
          <a:xfrm>
            <a:off x="3157087" y="3981999"/>
            <a:ext cx="2252312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21%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0777D8A-A710-59ED-446F-DEE6412812C3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Percepción de la Ciudad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7826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54086" y="3222171"/>
            <a:ext cx="6683828" cy="1558246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El foco de la atención de la Administración debería estar en: Salud 66%, Educación 54 % Pobreza y vulnerabilidad 49%. </a:t>
            </a: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CBA1C84-91E2-0239-9FBE-21162C903E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759209-DE2C-C9D4-57F7-C8D855C83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8C024B-3637-89A9-C77B-B511D8D82382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9271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D4456-6A41-5727-DA02-937C5E557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629E03F-AFE3-9E72-C9E0-805AF9783A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F8FF73E-2CE5-6E40-76B1-BAAC4CCEC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DD1013-4091-CD0A-B0F3-7FB117DCFB17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8A5638F-4FF4-B363-DCA2-3E6BF2193BE0}"/>
              </a:ext>
            </a:extLst>
          </p:cNvPr>
          <p:cNvSpPr txBox="1"/>
          <p:nvPr/>
        </p:nvSpPr>
        <p:spPr>
          <a:xfrm>
            <a:off x="2222500" y="1532499"/>
            <a:ext cx="774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 de acuerdo está con la siguiente afirmación?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EF7F518-CC4C-ADF2-2CA7-A3C8E012FC35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Mucho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B58FF8-CAFD-6EAA-385D-A9644F3D44AA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Algo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AA88392-493C-52B1-0ACB-3E283F537070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Nada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153D06D-E8ED-D90E-62A0-B7C02AC06DC7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38EBE28-C59B-7DB2-C8C6-16C37A417D1B}"/>
              </a:ext>
            </a:extLst>
          </p:cNvPr>
          <p:cNvSpPr/>
          <p:nvPr/>
        </p:nvSpPr>
        <p:spPr>
          <a:xfrm>
            <a:off x="4833259" y="3995779"/>
            <a:ext cx="4654059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40%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97FB948-AF44-3338-03E0-940B2F97796D}"/>
              </a:ext>
            </a:extLst>
          </p:cNvPr>
          <p:cNvSpPr/>
          <p:nvPr/>
        </p:nvSpPr>
        <p:spPr>
          <a:xfrm>
            <a:off x="789976" y="3995779"/>
            <a:ext cx="1485900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2B87F91-6ED6-D68C-EFB9-C1961A8C8708}"/>
              </a:ext>
            </a:extLst>
          </p:cNvPr>
          <p:cNvSpPr/>
          <p:nvPr/>
        </p:nvSpPr>
        <p:spPr>
          <a:xfrm>
            <a:off x="2275876" y="3995779"/>
            <a:ext cx="2557382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8E1ABAD-5AC2-F9CC-355E-C75F10DD41F0}"/>
              </a:ext>
            </a:extLst>
          </p:cNvPr>
          <p:cNvSpPr txBox="1"/>
          <p:nvPr/>
        </p:nvSpPr>
        <p:spPr>
          <a:xfrm>
            <a:off x="2006600" y="2246889"/>
            <a:ext cx="817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70D33"/>
                </a:solidFill>
                <a:latin typeface="Lato" panose="020F0502020204030203" pitchFamily="34" charset="0"/>
              </a:rPr>
              <a:t>El gobierno de Buenaventura está adelantando acciones que contribuyen a la transparencia de la información (garantía del derecho de acceso a la información pública, entrega de información en lenguaje claro, publica información de contratación pública y presupuesto en datos abiertos, entre otros).</a:t>
            </a:r>
            <a:endParaRPr lang="es-CO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344A285-9E2D-266F-F51E-A6B61B330676}"/>
              </a:ext>
            </a:extLst>
          </p:cNvPr>
          <p:cNvSpPr/>
          <p:nvPr/>
        </p:nvSpPr>
        <p:spPr>
          <a:xfrm>
            <a:off x="9487318" y="3995779"/>
            <a:ext cx="2051539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33%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24048A6-EF3E-5D65-39D6-0157294D6D95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Gobernanza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9812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F39C9-2ABE-472A-A80F-E216B1220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1E064E7C-04A2-5FD1-319B-DD2CBAF49D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B3F8F2D-7FC4-1EE7-F7AC-466CA3F5E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0278D24-21EA-768B-41DD-41007EAC1EB3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3AD340-FF22-6BCE-B1A2-63C343200F9F}"/>
              </a:ext>
            </a:extLst>
          </p:cNvPr>
          <p:cNvSpPr txBox="1"/>
          <p:nvPr/>
        </p:nvSpPr>
        <p:spPr>
          <a:xfrm>
            <a:off x="2222500" y="1532499"/>
            <a:ext cx="774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 de acuerdo está con la siguiente afirmación?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A69034B-6BC4-2149-B480-58B1896A0782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Mucho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921F67-3220-5182-80FB-BEAA833D110C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Algo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608B620-8C23-4DCE-A5DF-7230D601568F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Nada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1FF15FD-5A25-BE51-E951-5400EFA9870F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A439DEB-A081-FFFA-C932-2C8B247AAD50}"/>
              </a:ext>
            </a:extLst>
          </p:cNvPr>
          <p:cNvSpPr/>
          <p:nvPr/>
        </p:nvSpPr>
        <p:spPr>
          <a:xfrm>
            <a:off x="4833259" y="3995779"/>
            <a:ext cx="4654059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41%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19AC181-972A-B832-A111-B4AC54DF9D25}"/>
              </a:ext>
            </a:extLst>
          </p:cNvPr>
          <p:cNvSpPr/>
          <p:nvPr/>
        </p:nvSpPr>
        <p:spPr>
          <a:xfrm>
            <a:off x="789976" y="3995779"/>
            <a:ext cx="1485900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947283F-5B8B-B843-F9B0-197D09D6A273}"/>
              </a:ext>
            </a:extLst>
          </p:cNvPr>
          <p:cNvSpPr/>
          <p:nvPr/>
        </p:nvSpPr>
        <p:spPr>
          <a:xfrm>
            <a:off x="2275876" y="3995779"/>
            <a:ext cx="2557382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19%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712EFE3-2F95-D564-D271-0C054B6F7E07}"/>
              </a:ext>
            </a:extLst>
          </p:cNvPr>
          <p:cNvSpPr txBox="1"/>
          <p:nvPr/>
        </p:nvSpPr>
        <p:spPr>
          <a:xfrm>
            <a:off x="2006600" y="2246889"/>
            <a:ext cx="817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70D33"/>
                </a:solidFill>
                <a:latin typeface="Lato" panose="020F0502020204030203" pitchFamily="34" charset="0"/>
              </a:rPr>
              <a:t>El gobierno de Buenaventura genera espacios de interacción y diálogo con la ciudadanía (promueve la participación en la formulación de políticas y permite la petición de cuentas permanentes sobre la gestión, entre otros).</a:t>
            </a:r>
            <a:endParaRPr lang="es-CO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71D18C7-AD19-FD31-3916-9C8F9B94784D}"/>
              </a:ext>
            </a:extLst>
          </p:cNvPr>
          <p:cNvSpPr/>
          <p:nvPr/>
        </p:nvSpPr>
        <p:spPr>
          <a:xfrm>
            <a:off x="9487318" y="3995779"/>
            <a:ext cx="2051539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7A07289-828A-A5AA-4EBD-BD3A7010F624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Gobernanza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622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A7E31-7F6C-92FD-4D4F-68235110B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A59FA5FA-58A8-544A-23AA-DDBC2D4239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72CB893-2085-52CD-431C-CC653D114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78DCBA7-3E57-E9C8-F17E-1F09F7E655A6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915A82C-09B1-5D19-541A-6CDA8A316CA1}"/>
              </a:ext>
            </a:extLst>
          </p:cNvPr>
          <p:cNvSpPr txBox="1"/>
          <p:nvPr/>
        </p:nvSpPr>
        <p:spPr>
          <a:xfrm>
            <a:off x="2222500" y="1532499"/>
            <a:ext cx="774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 de acuerdo está con la siguiente afirmación?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0550938-C0B7-0D04-D19D-CD42AF2FB52F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Mucho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99D853-7A53-2585-DBA3-D74CA997A0CB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Algo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4D3B59-874F-5423-55D7-614ACB4A918E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Nada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4497CFC-0EC8-30D3-D8BC-95382336F3C1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C9E52E2-50B7-A6EA-D472-59BAB0727ADF}"/>
              </a:ext>
            </a:extLst>
          </p:cNvPr>
          <p:cNvSpPr/>
          <p:nvPr/>
        </p:nvSpPr>
        <p:spPr>
          <a:xfrm>
            <a:off x="3907971" y="3995779"/>
            <a:ext cx="5579347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51%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10FC340-C4FA-CF38-61A0-0E0F687F6CDB}"/>
              </a:ext>
            </a:extLst>
          </p:cNvPr>
          <p:cNvSpPr/>
          <p:nvPr/>
        </p:nvSpPr>
        <p:spPr>
          <a:xfrm>
            <a:off x="789976" y="3995779"/>
            <a:ext cx="1485900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DCE9974-68BC-A4DA-3276-8D279634B902}"/>
              </a:ext>
            </a:extLst>
          </p:cNvPr>
          <p:cNvSpPr/>
          <p:nvPr/>
        </p:nvSpPr>
        <p:spPr>
          <a:xfrm>
            <a:off x="2275876" y="3995779"/>
            <a:ext cx="1632095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ED05167-3140-8FEA-857D-F6998B01843E}"/>
              </a:ext>
            </a:extLst>
          </p:cNvPr>
          <p:cNvSpPr txBox="1"/>
          <p:nvPr/>
        </p:nvSpPr>
        <p:spPr>
          <a:xfrm>
            <a:off x="2006600" y="2246889"/>
            <a:ext cx="817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70D33"/>
                </a:solidFill>
                <a:latin typeface="Lato" panose="020F0502020204030203" pitchFamily="34" charset="0"/>
              </a:rPr>
              <a:t>El gobierno de Buenaventura responde  efectivamente a las necesidades y solicitudes de la ciudadanía (realiza mejora de trámites y adecúa permanentemente los canales de servicio al ciudadano).</a:t>
            </a:r>
            <a:endParaRPr lang="es-CO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C7E50AB-AB47-4602-C3E5-B4B01D83E5E2}"/>
              </a:ext>
            </a:extLst>
          </p:cNvPr>
          <p:cNvSpPr/>
          <p:nvPr/>
        </p:nvSpPr>
        <p:spPr>
          <a:xfrm>
            <a:off x="9487318" y="3995779"/>
            <a:ext cx="2051539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23%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994F8D8-5C62-E920-8977-DE61E73B263C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Gobernanza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74414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C812E-B715-2710-D6E1-DA25F1790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E3BBD46B-1EB1-C913-9B61-855752624D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6342D6D-A25E-BF79-924C-2A25EEFDE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A7D758E-9D0E-AA77-5B6C-23A34D825554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08A006-6336-59C1-E8A8-E72D2CB386D5}"/>
              </a:ext>
            </a:extLst>
          </p:cNvPr>
          <p:cNvSpPr txBox="1"/>
          <p:nvPr/>
        </p:nvSpPr>
        <p:spPr>
          <a:xfrm>
            <a:off x="2473984" y="1532499"/>
            <a:ext cx="7244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Si requirió el servicio de justicia en el último año ¿Qué tan satisfecho está con el sistema de justicia en Colombia.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Ejemplo: Juzgados, Defensoría del Pueblo, Fiscalía?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C2B9C7B-8071-D7AE-F0FA-149E9FED6C9D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9F7C3BD-E748-B898-63FD-52C9A7D41461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insatisfecho ni 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0229967-3A3B-01DF-DCA8-0D62E3B0C8BE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728ABC4-097C-1F4C-4B78-8D3FA9F81CEA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requerí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5D870F8-6C82-92F3-EE86-4A8BA789B9C8}"/>
              </a:ext>
            </a:extLst>
          </p:cNvPr>
          <p:cNvSpPr/>
          <p:nvPr/>
        </p:nvSpPr>
        <p:spPr>
          <a:xfrm>
            <a:off x="2461224" y="3995779"/>
            <a:ext cx="2298700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DEF220-1874-E784-9F31-9D5168F77DDD}"/>
              </a:ext>
            </a:extLst>
          </p:cNvPr>
          <p:cNvSpPr/>
          <p:nvPr/>
        </p:nvSpPr>
        <p:spPr>
          <a:xfrm>
            <a:off x="789976" y="3995779"/>
            <a:ext cx="835624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6%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006A9A9-FDA0-8BE9-15F6-D9378F3DA3CC}"/>
              </a:ext>
            </a:extLst>
          </p:cNvPr>
          <p:cNvSpPr/>
          <p:nvPr/>
        </p:nvSpPr>
        <p:spPr>
          <a:xfrm>
            <a:off x="1625600" y="3995779"/>
            <a:ext cx="835624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D4C85D8-63C5-2C29-76C5-55BD311E0FD0}"/>
              </a:ext>
            </a:extLst>
          </p:cNvPr>
          <p:cNvSpPr/>
          <p:nvPr/>
        </p:nvSpPr>
        <p:spPr>
          <a:xfrm>
            <a:off x="4759924" y="3995779"/>
            <a:ext cx="6778933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65%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05FCF43-EE8C-95B7-57DF-37C770208E28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Gobernanza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7587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8F4A1-A491-8FC4-B87E-F0D8323C9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36319972-1DBC-57C9-8F56-D6538650F2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20866F4-D0B5-A082-9999-D3622FD1D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EF24457-1DA6-8D58-4060-2C9F52481AF6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7041AE6-55A4-AAAC-5D8C-D545B4F3ABE0}"/>
              </a:ext>
            </a:extLst>
          </p:cNvPr>
          <p:cNvSpPr txBox="1"/>
          <p:nvPr/>
        </p:nvSpPr>
        <p:spPr>
          <a:xfrm>
            <a:off x="3517900" y="1532499"/>
            <a:ext cx="515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La imagen que tiene de la alcaldesa Ligia del Carmen Córdoba es…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98DE023-8194-F7E4-4993-B62E1612FC00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Favorable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DB02624-F409-1753-A8C0-76AF10759F58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Sin opinión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89FB198-A5AD-37CC-E4F9-F2FB45DB0DF7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Desfavorable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A60CDB1-0190-2229-19CD-F5B23090E07B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la conozco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DA9027D-50CB-B376-656A-C80E6F4459F0}"/>
              </a:ext>
            </a:extLst>
          </p:cNvPr>
          <p:cNvSpPr/>
          <p:nvPr/>
        </p:nvSpPr>
        <p:spPr>
          <a:xfrm>
            <a:off x="5029200" y="3995779"/>
            <a:ext cx="5499100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48%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B42E4D0-B10A-4217-9A78-52ADA8FF3F4D}"/>
              </a:ext>
            </a:extLst>
          </p:cNvPr>
          <p:cNvSpPr/>
          <p:nvPr/>
        </p:nvSpPr>
        <p:spPr>
          <a:xfrm>
            <a:off x="789976" y="3995779"/>
            <a:ext cx="2067524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23%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A9C7FED-E0B4-958B-BDB4-E205E16E577E}"/>
              </a:ext>
            </a:extLst>
          </p:cNvPr>
          <p:cNvSpPr/>
          <p:nvPr/>
        </p:nvSpPr>
        <p:spPr>
          <a:xfrm>
            <a:off x="2857500" y="3995779"/>
            <a:ext cx="2171700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15%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232283D-8906-6091-8DBE-78EC1AFCDA92}"/>
              </a:ext>
            </a:extLst>
          </p:cNvPr>
          <p:cNvSpPr/>
          <p:nvPr/>
        </p:nvSpPr>
        <p:spPr>
          <a:xfrm>
            <a:off x="10528300" y="3995779"/>
            <a:ext cx="1010557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14%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84B20E-5FC2-FB76-FF7D-98561B7992FD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Percepción del Gobierno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0641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99114" y="3309257"/>
            <a:ext cx="4593772" cy="1384074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5 de cada 10 personas tiene una imagen desfavorable de la alcaldesa.</a:t>
            </a: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FBD3FE9-6FA2-FE45-8072-53EDA22B2CA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26561F-FC8D-A96B-7BE2-9D9E333A5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CD709BF-37F7-1233-9E77-2688D897A9E4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5963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31C4E-DC55-EB8D-BC8D-51D2F3E6A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5561E899-5D2D-7795-5AE6-F1B8EC3F45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23C84BC-9E4E-2684-26D4-2733F3676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B7FC44E-E54B-358A-946E-D9BC64676709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008D948-5EE4-7619-6982-5262A82CAD60}"/>
              </a:ext>
            </a:extLst>
          </p:cNvPr>
          <p:cNvSpPr txBox="1"/>
          <p:nvPr/>
        </p:nvSpPr>
        <p:spPr>
          <a:xfrm>
            <a:off x="3200400" y="1532499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¿Cómo califica la gestión de la alcaldesa Ligia del Carmen Córdoba?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55EE4B8-1CAD-557B-264C-DF7591CC2C75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Buena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6395CEF-4756-CCB9-921D-73F188698297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Regular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C426C10-9579-2C8D-417C-49C7BD32091A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Mala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ED42615-DD30-CCF8-B486-32AEE9B37FDE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tiene opinión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A74471C-FBAE-E8E7-52FC-960F78455170}"/>
              </a:ext>
            </a:extLst>
          </p:cNvPr>
          <p:cNvSpPr/>
          <p:nvPr/>
        </p:nvSpPr>
        <p:spPr>
          <a:xfrm>
            <a:off x="4178300" y="3995779"/>
            <a:ext cx="5499100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40%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3726E0A-B2BF-37D9-37D8-32C4E2D32B6B}"/>
              </a:ext>
            </a:extLst>
          </p:cNvPr>
          <p:cNvSpPr/>
          <p:nvPr/>
        </p:nvSpPr>
        <p:spPr>
          <a:xfrm>
            <a:off x="789976" y="3995779"/>
            <a:ext cx="1051524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14%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3609C88-933F-DF4C-A113-D573A90CFCB8}"/>
              </a:ext>
            </a:extLst>
          </p:cNvPr>
          <p:cNvSpPr/>
          <p:nvPr/>
        </p:nvSpPr>
        <p:spPr>
          <a:xfrm>
            <a:off x="1841500" y="3995779"/>
            <a:ext cx="2336800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26%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D13F0B0-BB21-4687-F906-7E2F532739DB}"/>
              </a:ext>
            </a:extLst>
          </p:cNvPr>
          <p:cNvSpPr/>
          <p:nvPr/>
        </p:nvSpPr>
        <p:spPr>
          <a:xfrm>
            <a:off x="9677400" y="3995779"/>
            <a:ext cx="1861457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75DC31-D8B6-F415-BFE2-FD62FADCC426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Percepción del Gobierno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92507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0793E-960C-BC12-1BE5-50658095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C5AF1FD7-0329-2746-0120-2BE1B305A8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DE0171-1A1E-B796-B271-D4D2FC5B4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3A10438-69CB-BF90-8E3F-6605DFA6D482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372EF16-C6F8-1576-D296-4B4D84B6BD26}"/>
              </a:ext>
            </a:extLst>
          </p:cNvPr>
          <p:cNvSpPr txBox="1"/>
          <p:nvPr/>
        </p:nvSpPr>
        <p:spPr>
          <a:xfrm>
            <a:off x="3200400" y="1532499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¿Cómo califica la gestión de los concejales distritales?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88C3056-61B0-0CDC-7E0F-73A21BC6E697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Buena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B94676A-B5DE-E9FA-B418-69DDACA324C6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Regular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7B25EA1-5D9F-FED6-5237-7115A8CC6947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Mala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E7CCA6C-6025-FACA-FC32-C21ED3945DF1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tiene opinión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7AC76C2-5092-9EBF-44CB-E7B6A95CFEF3}"/>
              </a:ext>
            </a:extLst>
          </p:cNvPr>
          <p:cNvSpPr/>
          <p:nvPr/>
        </p:nvSpPr>
        <p:spPr>
          <a:xfrm>
            <a:off x="4445000" y="3995779"/>
            <a:ext cx="4673600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D76422F-85F3-3BEA-EBFD-275A545DFB62}"/>
              </a:ext>
            </a:extLst>
          </p:cNvPr>
          <p:cNvSpPr/>
          <p:nvPr/>
        </p:nvSpPr>
        <p:spPr>
          <a:xfrm>
            <a:off x="789976" y="3995779"/>
            <a:ext cx="1051524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F65BD1A-5090-54A1-AE6E-D2E48095B12C}"/>
              </a:ext>
            </a:extLst>
          </p:cNvPr>
          <p:cNvSpPr/>
          <p:nvPr/>
        </p:nvSpPr>
        <p:spPr>
          <a:xfrm>
            <a:off x="1841500" y="3995779"/>
            <a:ext cx="2603500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007BA99-84BE-A0A5-C70E-B3696830797F}"/>
              </a:ext>
            </a:extLst>
          </p:cNvPr>
          <p:cNvSpPr/>
          <p:nvPr/>
        </p:nvSpPr>
        <p:spPr>
          <a:xfrm>
            <a:off x="9118600" y="3995779"/>
            <a:ext cx="2420257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25%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F5E029-5EAB-B593-0296-FBDF02EB8ED0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Percepción del Gobierno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508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E742D-C4DB-1859-6CDE-5ED90AD31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5C78DBD-1987-7B3B-515D-A849F6F30B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6C32D30-FECD-F2A1-BCA2-4A346B35A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872BBAB-3587-3A50-A1D7-183DD4CE4EA0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9FE9909-722F-7171-00FB-F711135C104F}"/>
              </a:ext>
            </a:extLst>
          </p:cNvPr>
          <p:cNvSpPr txBox="1"/>
          <p:nvPr/>
        </p:nvSpPr>
        <p:spPr>
          <a:xfrm>
            <a:off x="2717800" y="1532499"/>
            <a:ext cx="675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¿Cómo califica la gestión de los congresistas?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CA22DC3-DD23-ACFF-2BAB-7D0A1941BC32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Buena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437111F-77F8-CDD6-A41F-B54AC3B31F21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Regular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45EF462-796C-4B82-0050-03105600E163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Mala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1CD7EDC-6D30-25F1-D436-A5E8C097E478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tiene opinión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770FD1C-9F54-FCB0-B65C-BCBE5C3C67A9}"/>
              </a:ext>
            </a:extLst>
          </p:cNvPr>
          <p:cNvSpPr/>
          <p:nvPr/>
        </p:nvSpPr>
        <p:spPr>
          <a:xfrm>
            <a:off x="4178300" y="3995779"/>
            <a:ext cx="4381500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090B130-D3E6-8DE8-3283-31C1F2E8A22E}"/>
              </a:ext>
            </a:extLst>
          </p:cNvPr>
          <p:cNvSpPr/>
          <p:nvPr/>
        </p:nvSpPr>
        <p:spPr>
          <a:xfrm>
            <a:off x="789976" y="3995779"/>
            <a:ext cx="797524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58104DD-99B3-A0B5-88FD-89607BFEB2FC}"/>
              </a:ext>
            </a:extLst>
          </p:cNvPr>
          <p:cNvSpPr/>
          <p:nvPr/>
        </p:nvSpPr>
        <p:spPr>
          <a:xfrm>
            <a:off x="1587500" y="3995779"/>
            <a:ext cx="2603500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08DB681-1AC2-F654-0AA3-35CB80FF71CA}"/>
              </a:ext>
            </a:extLst>
          </p:cNvPr>
          <p:cNvSpPr/>
          <p:nvPr/>
        </p:nvSpPr>
        <p:spPr>
          <a:xfrm>
            <a:off x="8559800" y="3995779"/>
            <a:ext cx="2979057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7DAE475-F169-AD37-591E-333718161E4F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Percepción del Gobierno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1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1D249-F36E-6153-65AD-A809D4AF9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29C926A-6266-122F-C977-C0C634A9F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685799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1060136A-E451-DF85-5614-FC8BC87E87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6348" y="567023"/>
            <a:ext cx="2849338" cy="86989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697B0BB-21FD-6F30-AD9E-857B4D27BD03}"/>
              </a:ext>
            </a:extLst>
          </p:cNvPr>
          <p:cNvSpPr txBox="1"/>
          <p:nvPr/>
        </p:nvSpPr>
        <p:spPr>
          <a:xfrm>
            <a:off x="723900" y="2870769"/>
            <a:ext cx="1074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chemeClr val="bg1"/>
                </a:solidFill>
                <a:latin typeface="Lato" panose="020F0502020204030203" pitchFamily="34" charset="0"/>
              </a:rPr>
              <a:t>ACTIVOS DE LAS PERSONAS</a:t>
            </a:r>
            <a:endParaRPr lang="es-CO" sz="66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28324CE6-6CEC-4E40-A5A6-A14DEEB090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943" y="567022"/>
            <a:ext cx="7200669" cy="126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4594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85457" y="3310845"/>
            <a:ext cx="5421086" cy="1380898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La gestión del concejo distrital, el congreso y la alcaldía es mala para 4 de cada 10 ciudadanos.</a:t>
            </a: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BCD635E4-D5BA-73F7-1E83-A86FE9E49A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087703-BD5D-B731-D71E-DD8AF5199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47F4A4C-70D7-A532-1FEF-B5BFEE92BEA5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3988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E606A-19A8-BCA1-06C1-74528E478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CC7B4A7-93E6-617E-A355-7ACBDC746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685799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B59A31BE-C1C7-264F-49E1-14EA67D8815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728" y="772412"/>
            <a:ext cx="4007445" cy="702227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8410D0B0-BE8B-6328-EC76-6D496AA070F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6348" y="567023"/>
            <a:ext cx="2849338" cy="86989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3E94D14-4E69-208D-95EA-441EF8A77745}"/>
              </a:ext>
            </a:extLst>
          </p:cNvPr>
          <p:cNvSpPr txBox="1"/>
          <p:nvPr/>
        </p:nvSpPr>
        <p:spPr>
          <a:xfrm>
            <a:off x="1866900" y="2705669"/>
            <a:ext cx="845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b="1" dirty="0">
                <a:solidFill>
                  <a:schemeClr val="bg1"/>
                </a:solidFill>
                <a:latin typeface="Lato" panose="020F0502020204030203" pitchFamily="34" charset="0"/>
              </a:rPr>
              <a:t>GRACIAS</a:t>
            </a:r>
            <a:endParaRPr lang="es-CO" sz="13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37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F74B4-F1D5-5CC4-E16A-6B53C1B67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7D8BC79-0366-7FC3-7941-9CD674EEA1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A0645C7-022B-2EDE-6991-8C96F9E5F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C6CE84-4502-2E70-2B91-F1F1D9355A5A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2F1E9A-4FF7-DFE4-1AD0-6CE6AF94833B}"/>
              </a:ext>
            </a:extLst>
          </p:cNvPr>
          <p:cNvSpPr txBox="1"/>
          <p:nvPr/>
        </p:nvSpPr>
        <p:spPr>
          <a:xfrm>
            <a:off x="2624072" y="1518719"/>
            <a:ext cx="694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¿En Buenaventura es fácil emprender con éxito una actividad económica independiente?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E5005AF-6920-577F-D62B-53DD737EFD3A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De acuerdo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1C7DAA3-6356-223D-C35B-4EDE52693733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Medio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F4014CD-79AC-278D-C5BA-7C40D290B562}"/>
              </a:ext>
            </a:extLst>
          </p:cNvPr>
          <p:cNvSpPr/>
          <p:nvPr/>
        </p:nvSpPr>
        <p:spPr>
          <a:xfrm>
            <a:off x="5640405" y="3981999"/>
            <a:ext cx="5906140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55%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D60F5D5-6FD5-2473-EC73-4FD815E3F289}"/>
              </a:ext>
            </a:extLst>
          </p:cNvPr>
          <p:cNvSpPr/>
          <p:nvPr/>
        </p:nvSpPr>
        <p:spPr>
          <a:xfrm>
            <a:off x="789977" y="3981999"/>
            <a:ext cx="2598116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24%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57F4176-155B-D429-8724-55B3FFDB49AA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En desacuerdo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FFA233-1747-4C3B-0402-880D6F0A4AD0}"/>
              </a:ext>
            </a:extLst>
          </p:cNvPr>
          <p:cNvSpPr/>
          <p:nvPr/>
        </p:nvSpPr>
        <p:spPr>
          <a:xfrm>
            <a:off x="3388093" y="3981999"/>
            <a:ext cx="2252312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21%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AEC9992-528A-0513-CBDF-5ACC63F09CBF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Sostenibilidad Económica del Hogar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02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0" y="2938289"/>
            <a:ext cx="6096000" cy="18976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Emprender con éxito, cada vez es más difícil, dicen 6 de cada 10 ciudadanos y solo 1 de 10 dice que se puede conseguir trabajo. </a:t>
            </a:r>
            <a:endParaRPr lang="es-CO" sz="28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D9E2E763-B59B-4B00-F098-4B1B7670F9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07BB53-3656-10BF-617E-0171DC881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5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8D5BC-3347-1FD5-0558-57AB67CBC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24419C7-FC5C-F27A-85F5-8A1EE81AA01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9971E93-7C6F-37FD-4880-3A180B134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073E4F8-4E72-CD0F-E43B-F77C0A12BD92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291BD2-78CE-5DC9-E51B-88CC85418EA3}"/>
              </a:ext>
            </a:extLst>
          </p:cNvPr>
          <p:cNvSpPr txBox="1"/>
          <p:nvPr/>
        </p:nvSpPr>
        <p:spPr>
          <a:xfrm>
            <a:off x="2624072" y="1518719"/>
            <a:ext cx="694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¿En Buenaventura es fácil encontrar trabajo?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94C68BF-EEDC-4CFD-C236-41AAFFAAB0C4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De acuerdo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718E35B-ED83-9919-1950-C9C01B7FEFCE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Medio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FB21D2A-0FF9-E4FA-E5EF-E96192BD287E}"/>
              </a:ext>
            </a:extLst>
          </p:cNvPr>
          <p:cNvSpPr/>
          <p:nvPr/>
        </p:nvSpPr>
        <p:spPr>
          <a:xfrm>
            <a:off x="3592287" y="3981999"/>
            <a:ext cx="7954258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72%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EDC3EB5-D799-4194-373D-8A41FA3BDCAD}"/>
              </a:ext>
            </a:extLst>
          </p:cNvPr>
          <p:cNvSpPr/>
          <p:nvPr/>
        </p:nvSpPr>
        <p:spPr>
          <a:xfrm>
            <a:off x="789977" y="3981999"/>
            <a:ext cx="1191223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2B9704C-F807-D358-A19A-4F8C7EF49D1B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En desacuerdo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BD1C806-77F5-5DA2-427B-B4B44F1120D7}"/>
              </a:ext>
            </a:extLst>
          </p:cNvPr>
          <p:cNvSpPr/>
          <p:nvPr/>
        </p:nvSpPr>
        <p:spPr>
          <a:xfrm>
            <a:off x="1981201" y="3981999"/>
            <a:ext cx="1611086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16%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BEAD7A1-23FE-0205-93B8-973F152835D1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Sostenibilidad Económica del Hogar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93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C2CB9-91F0-604B-4526-6FDCAED7F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A5525063-5D1B-970F-E409-ADF84577EE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82E53AD-5A8C-4114-6C7E-AF8B01B6B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231DE7B-657C-3170-43EB-BDCFED3C2CA6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7005FF-D019-247C-C62A-7FFAAEE4EA26}"/>
              </a:ext>
            </a:extLst>
          </p:cNvPr>
          <p:cNvSpPr txBox="1"/>
          <p:nvPr/>
        </p:nvSpPr>
        <p:spPr>
          <a:xfrm>
            <a:off x="3559629" y="1518719"/>
            <a:ext cx="5072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Durante el último año, la situación económica de su hogar...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C8E9188-9971-297A-412E-007C7B4FD6D6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Ha mejorado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9E1EA1-8FBE-32D4-5202-9455B8609107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Sigue igual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BDEB43D-D175-AB0A-BC8F-7B14E1F5DBAB}"/>
              </a:ext>
            </a:extLst>
          </p:cNvPr>
          <p:cNvSpPr/>
          <p:nvPr/>
        </p:nvSpPr>
        <p:spPr>
          <a:xfrm>
            <a:off x="7685313" y="3981999"/>
            <a:ext cx="3861232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24%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FEA2DE0-75F8-18E6-4A9A-693E242F940C}"/>
              </a:ext>
            </a:extLst>
          </p:cNvPr>
          <p:cNvSpPr/>
          <p:nvPr/>
        </p:nvSpPr>
        <p:spPr>
          <a:xfrm>
            <a:off x="789977" y="3981999"/>
            <a:ext cx="2595480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36%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B05A880-9E49-1C40-E82F-600DA9005CDC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Ha empeorado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CE60D5C-0325-C254-FB64-9AADE1184F5B}"/>
              </a:ext>
            </a:extLst>
          </p:cNvPr>
          <p:cNvSpPr/>
          <p:nvPr/>
        </p:nvSpPr>
        <p:spPr>
          <a:xfrm>
            <a:off x="3385456" y="3981999"/>
            <a:ext cx="4299857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40%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852109A-6F4F-B133-2135-A96449471150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Sostenibilidad Económica del Hogar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49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77886" y="2391152"/>
            <a:ext cx="6836228" cy="2635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situación económica de su hogar empeoró en el 2025, según 4 de cada 10 personas. </a:t>
            </a:r>
            <a:endParaRPr lang="es-CO" sz="24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mujeres de cada 10 y 2 hombres de cada 10, manifiestan lo anterior.</a:t>
            </a:r>
            <a:endParaRPr lang="es-CO" sz="24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comunas las que manifiestan una situación difícil en el hogar son la 4 y la 10. (33%).</a:t>
            </a:r>
            <a:endParaRPr lang="es-CO" sz="24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6368E62-C45C-550B-4842-5700D16141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A77895F-FC17-9BFB-689D-CEED0A8EE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83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93FF6-6E80-ABE2-FD88-56F3CC9BD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67B6DAC2-282C-36CA-9CD3-C350245B08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833120-5C1A-98F1-8C2A-712CA511E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0E58355-5709-DB18-CBAB-7C546C52559D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BF6FC81-99F0-CE86-EC9F-58B613197BA8}"/>
              </a:ext>
            </a:extLst>
          </p:cNvPr>
          <p:cNvSpPr txBox="1"/>
          <p:nvPr/>
        </p:nvSpPr>
        <p:spPr>
          <a:xfrm>
            <a:off x="1883229" y="1518719"/>
            <a:ext cx="842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Teniendo en cuenta las actividades del último mes ¿Cuántas horas al día dedica a tareas de cuidado no remunerado?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F4BAD24-EBB8-D189-FA66-2AB8B228CFB3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1 y 2 horas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93E6D4C-161E-BD2B-214F-01397F83F95B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3 y 4 horas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5629B28-6D26-9927-A930-769FC8D0013F}"/>
              </a:ext>
            </a:extLst>
          </p:cNvPr>
          <p:cNvSpPr/>
          <p:nvPr/>
        </p:nvSpPr>
        <p:spPr>
          <a:xfrm>
            <a:off x="5769430" y="3981999"/>
            <a:ext cx="1785256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14%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738D4F9-D36D-2B53-DBC5-1F8214C0CA43}"/>
              </a:ext>
            </a:extLst>
          </p:cNvPr>
          <p:cNvSpPr/>
          <p:nvPr/>
        </p:nvSpPr>
        <p:spPr>
          <a:xfrm>
            <a:off x="789977" y="3981999"/>
            <a:ext cx="2225366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20D9DD0-D384-798D-5CAE-E9BE585EA4B9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5 y 6 horas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78306EF-7990-E9F7-3D1A-A32080A2D7F1}"/>
              </a:ext>
            </a:extLst>
          </p:cNvPr>
          <p:cNvSpPr/>
          <p:nvPr/>
        </p:nvSpPr>
        <p:spPr>
          <a:xfrm>
            <a:off x="3015344" y="3981999"/>
            <a:ext cx="2754086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0A53C9D-A3FA-308E-C943-77D7ED117B40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7 y 8 horas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16726F9-26CA-4107-C7E5-40A29516640C}"/>
              </a:ext>
            </a:extLst>
          </p:cNvPr>
          <p:cNvSpPr/>
          <p:nvPr/>
        </p:nvSpPr>
        <p:spPr>
          <a:xfrm>
            <a:off x="355600" y="3166817"/>
            <a:ext cx="1485900" cy="459190"/>
          </a:xfrm>
          <a:prstGeom prst="rect">
            <a:avLst/>
          </a:prstGeom>
          <a:solidFill>
            <a:srgbClr val="070D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Más de 8 horas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15FD187-56E1-9E90-034D-D6EDB664E322}"/>
              </a:ext>
            </a:extLst>
          </p:cNvPr>
          <p:cNvSpPr/>
          <p:nvPr/>
        </p:nvSpPr>
        <p:spPr>
          <a:xfrm>
            <a:off x="7554686" y="3981999"/>
            <a:ext cx="762000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6%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F0CED9A-075B-AEAD-F91F-7D9867BDF5D2}"/>
              </a:ext>
            </a:extLst>
          </p:cNvPr>
          <p:cNvSpPr/>
          <p:nvPr/>
        </p:nvSpPr>
        <p:spPr>
          <a:xfrm>
            <a:off x="8316685" y="3981999"/>
            <a:ext cx="3222171" cy="896993"/>
          </a:xfrm>
          <a:prstGeom prst="rect">
            <a:avLst/>
          </a:prstGeom>
          <a:solidFill>
            <a:srgbClr val="070D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37828B4-43B0-A72D-6F21-239A48F07FA1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Sostenibilidad Económica del Hogar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53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9EE67-B681-F8AA-936F-C438F78ED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4E5D62F-E04F-A22C-C7C9-0FCB4B4F9B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6853C5-5680-D269-EC8D-4A0BCDAF5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B74DA2-5156-FB74-6BB4-98F7DF3FD581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E0F32D-6E98-21E7-6B37-5144C42F57BD}"/>
              </a:ext>
            </a:extLst>
          </p:cNvPr>
          <p:cNvSpPr txBox="1"/>
          <p:nvPr/>
        </p:nvSpPr>
        <p:spPr>
          <a:xfrm>
            <a:off x="2624072" y="1518719"/>
            <a:ext cx="6943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* Actualmente usted o su hogar reciben dinero o apoyo económico de familiares, amigos u otras personas que viven en el exterior?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3FD9E76-4F26-53CE-4ED2-9D954E65B971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Sí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51FDD8A-C32F-4A95-0BBF-114A27359B41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98412D0-4955-6D1D-C517-B511BDD48AF2}"/>
              </a:ext>
            </a:extLst>
          </p:cNvPr>
          <p:cNvSpPr/>
          <p:nvPr/>
        </p:nvSpPr>
        <p:spPr>
          <a:xfrm>
            <a:off x="2275878" y="3981999"/>
            <a:ext cx="9270667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83%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EEDB6DE-3ABC-FCB1-56C7-A732A18BF906}"/>
              </a:ext>
            </a:extLst>
          </p:cNvPr>
          <p:cNvSpPr/>
          <p:nvPr/>
        </p:nvSpPr>
        <p:spPr>
          <a:xfrm>
            <a:off x="789978" y="3981999"/>
            <a:ext cx="1485900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31397FF-AAD7-1941-0E65-281D614FC1C2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Sostenibilidad Económica del Hogar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1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41DD69B2-E130-21BC-4BF9-0CBCAC51FB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2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82486" y="2938289"/>
            <a:ext cx="9427028" cy="1436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de cada 10 personas reciben dinero del exterior, con una periodicidad mensual en promedio, la comuna dos con el 40%, es la que más manifiesta el recibir dinero del exterior.</a:t>
            </a:r>
            <a:endParaRPr lang="es-CO" sz="28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78E195-30B4-02FF-FD16-F28C0CA7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EB5FBD2-437E-CE18-DC7C-4CF98C76BC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22961FD-844E-FCD8-1B64-C0227816780E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64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93F9B-46F0-A6FB-2404-ADD194B5D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D55AFFD6-3B48-18B9-D6B3-323E754BA5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23E8C0-C479-5997-310C-17CBB3F3A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93C34A3-7999-F375-B014-B61B0B4DADDA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84550E4-F4B6-2314-C898-C1EF95F3A14D}"/>
              </a:ext>
            </a:extLst>
          </p:cNvPr>
          <p:cNvSpPr txBox="1"/>
          <p:nvPr/>
        </p:nvSpPr>
        <p:spPr>
          <a:xfrm>
            <a:off x="2917371" y="1518719"/>
            <a:ext cx="635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¿Con qué frecuencia recibe estos recursos?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410424A-90DA-11CB-D541-5D7B210A06DA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Una vez al año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8A3BD84-44DA-8D03-5742-B7A859EDDBF7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Varias veces al año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B442045-8CBC-AE6E-2DD7-7104097A0589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Mensualmente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6794A04-9E37-73ED-B978-DC4960D038FE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Otra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801AD5F-5026-C0B3-AC42-B555795231F5}"/>
              </a:ext>
            </a:extLst>
          </p:cNvPr>
          <p:cNvSpPr/>
          <p:nvPr/>
        </p:nvSpPr>
        <p:spPr>
          <a:xfrm>
            <a:off x="7901124" y="3981999"/>
            <a:ext cx="2549521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14%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00A554D-1E99-4201-65CF-D36D872DB1AB}"/>
              </a:ext>
            </a:extLst>
          </p:cNvPr>
          <p:cNvSpPr/>
          <p:nvPr/>
        </p:nvSpPr>
        <p:spPr>
          <a:xfrm>
            <a:off x="789977" y="3981999"/>
            <a:ext cx="3178041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AE8DCE9-9962-259E-48A3-F09025D7C5CB}"/>
              </a:ext>
            </a:extLst>
          </p:cNvPr>
          <p:cNvSpPr/>
          <p:nvPr/>
        </p:nvSpPr>
        <p:spPr>
          <a:xfrm>
            <a:off x="3968019" y="3981999"/>
            <a:ext cx="3933105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2306015-9ADA-3C4D-900D-9BD030C8D290}"/>
              </a:ext>
            </a:extLst>
          </p:cNvPr>
          <p:cNvSpPr/>
          <p:nvPr/>
        </p:nvSpPr>
        <p:spPr>
          <a:xfrm>
            <a:off x="10450645" y="3981999"/>
            <a:ext cx="1088211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6%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505DA2E-B619-7EFF-CB8E-CDE7D34680F6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Sostenibilidad Económica del Hogar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30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29CF7-CD8D-8A2D-FFFD-98DD48E60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BEC743C2-B66F-7BD6-DE94-4BF8E279956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DBFF2D3-7147-2F73-93C5-1F2A25A31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0DF553-4B39-0F68-999A-32D897FB9205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9314F8-76D1-96F1-E08B-48697E3DABC6}"/>
              </a:ext>
            </a:extLst>
          </p:cNvPr>
          <p:cNvSpPr txBox="1"/>
          <p:nvPr/>
        </p:nvSpPr>
        <p:spPr>
          <a:xfrm>
            <a:off x="2324100" y="1300999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Si en el último año accedió a algún tipo de préstamo, ¿De dónde obtuvo la mayor parte del dinero prestado?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F13630F-100D-7019-93BC-107E8EC21AC0}"/>
              </a:ext>
            </a:extLst>
          </p:cNvPr>
          <p:cNvSpPr/>
          <p:nvPr/>
        </p:nvSpPr>
        <p:spPr>
          <a:xfrm>
            <a:off x="4952532" y="2392679"/>
            <a:ext cx="3416300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76%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EC66397-B871-7E46-70F6-74A82E527D78}"/>
              </a:ext>
            </a:extLst>
          </p:cNvPr>
          <p:cNvSpPr/>
          <p:nvPr/>
        </p:nvSpPr>
        <p:spPr>
          <a:xfrm>
            <a:off x="4952532" y="3052723"/>
            <a:ext cx="1308099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10%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AF606AC-3C90-D726-BA0D-27D6E8CA0D19}"/>
              </a:ext>
            </a:extLst>
          </p:cNvPr>
          <p:cNvSpPr/>
          <p:nvPr/>
        </p:nvSpPr>
        <p:spPr>
          <a:xfrm>
            <a:off x="4952532" y="3712767"/>
            <a:ext cx="990599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6%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0CCF60F-C945-6C5D-645F-7D1602C31CF7}"/>
              </a:ext>
            </a:extLst>
          </p:cNvPr>
          <p:cNvSpPr/>
          <p:nvPr/>
        </p:nvSpPr>
        <p:spPr>
          <a:xfrm>
            <a:off x="4952532" y="4372811"/>
            <a:ext cx="990599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6%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382E205-3452-E520-3327-9BC9E811FAB4}"/>
              </a:ext>
            </a:extLst>
          </p:cNvPr>
          <p:cNvSpPr/>
          <p:nvPr/>
        </p:nvSpPr>
        <p:spPr>
          <a:xfrm>
            <a:off x="4952532" y="5032855"/>
            <a:ext cx="787401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1%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D273F6F-A878-440F-9D94-4F24FCA2EE03}"/>
              </a:ext>
            </a:extLst>
          </p:cNvPr>
          <p:cNvSpPr/>
          <p:nvPr/>
        </p:nvSpPr>
        <p:spPr>
          <a:xfrm>
            <a:off x="4952532" y="5692899"/>
            <a:ext cx="787401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1%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31E6DCD-3D7A-E1DD-7EDE-194F1D19D1E3}"/>
              </a:ext>
            </a:extLst>
          </p:cNvPr>
          <p:cNvSpPr txBox="1"/>
          <p:nvPr/>
        </p:nvSpPr>
        <p:spPr>
          <a:xfrm>
            <a:off x="2000427" y="2538050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No busqué financiación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3702A52-4887-1FB2-9E85-D92C03505512}"/>
              </a:ext>
            </a:extLst>
          </p:cNvPr>
          <p:cNvSpPr txBox="1"/>
          <p:nvPr/>
        </p:nvSpPr>
        <p:spPr>
          <a:xfrm>
            <a:off x="1689101" y="3274648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Prestamistas formales como bancos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7F85CF9-6C39-F07D-5F11-731479697584}"/>
              </a:ext>
            </a:extLst>
          </p:cNvPr>
          <p:cNvSpPr txBox="1"/>
          <p:nvPr/>
        </p:nvSpPr>
        <p:spPr>
          <a:xfrm>
            <a:off x="1689101" y="3857357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Familiares o amigos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98077D2-49F1-C725-2CBD-D62168AC5FFE}"/>
              </a:ext>
            </a:extLst>
          </p:cNvPr>
          <p:cNvSpPr txBox="1"/>
          <p:nvPr/>
        </p:nvSpPr>
        <p:spPr>
          <a:xfrm>
            <a:off x="1689101" y="4541122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Prestamistas informales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D29A6A3-8941-2B1A-B534-A57A63783C03}"/>
              </a:ext>
            </a:extLst>
          </p:cNvPr>
          <p:cNvSpPr txBox="1"/>
          <p:nvPr/>
        </p:nvSpPr>
        <p:spPr>
          <a:xfrm>
            <a:off x="1689101" y="5201166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Otra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43F2CFC-A609-CF3F-58C3-530EC6B104FF}"/>
              </a:ext>
            </a:extLst>
          </p:cNvPr>
          <p:cNvSpPr txBox="1"/>
          <p:nvPr/>
        </p:nvSpPr>
        <p:spPr>
          <a:xfrm>
            <a:off x="1689101" y="5871053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No pude obtener financiación formal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3ADBF12-38AA-3752-9F4F-C420E445695D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Sostenibilidad Económica del Hogar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87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0" y="2738811"/>
            <a:ext cx="6096000" cy="1436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de cada 10 personas, no buscaron financiación, 1 acudió al banco, 1 a familiares y amigos y 1 a gota </a:t>
            </a:r>
            <a:r>
              <a:rPr lang="es-MX" sz="2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gota</a:t>
            </a:r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sz="28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0D5286-10D1-9590-6BCB-1BFC6657E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B8C1E884-73AB-D62C-FF06-907E81E0C45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2C47CA-BF7F-2903-2D75-96F7E8C87629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25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21248-18DB-A7B2-1992-94CBE59F2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7A67561F-91A8-B6CD-1A24-D2E52EBD1D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45AD82-79C2-8439-D1D0-A5539C4C8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7E54E9D-505D-25F5-6670-63D4C4C642FF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30A43B-2FBB-25E0-BD98-4A25216BA4F6}"/>
              </a:ext>
            </a:extLst>
          </p:cNvPr>
          <p:cNvSpPr txBox="1"/>
          <p:nvPr/>
        </p:nvSpPr>
        <p:spPr>
          <a:xfrm>
            <a:off x="2146300" y="1518719"/>
            <a:ext cx="789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tanto confía en los servicios financieros digitales?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4B461EA-31B7-D1CC-D949-953E2BF54E07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Confío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C7C9120-B1B2-A813-2CD7-1A4054A6DD35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confío ni desconfío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CFA1241-7829-DDA3-86B6-672C6728B1A1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Desconfío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CDD2761-695C-6C2E-121C-735F82FD38EF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uso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96AA6D4-7805-1A32-647C-776FCB2D23F1}"/>
              </a:ext>
            </a:extLst>
          </p:cNvPr>
          <p:cNvSpPr/>
          <p:nvPr/>
        </p:nvSpPr>
        <p:spPr>
          <a:xfrm>
            <a:off x="6096001" y="3981999"/>
            <a:ext cx="4051300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4A91F14-960C-C960-1A84-7D138457D052}"/>
              </a:ext>
            </a:extLst>
          </p:cNvPr>
          <p:cNvSpPr/>
          <p:nvPr/>
        </p:nvSpPr>
        <p:spPr>
          <a:xfrm>
            <a:off x="789977" y="3981999"/>
            <a:ext cx="3324823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31%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1156A78-F326-C161-9E3D-23230438F517}"/>
              </a:ext>
            </a:extLst>
          </p:cNvPr>
          <p:cNvSpPr/>
          <p:nvPr/>
        </p:nvSpPr>
        <p:spPr>
          <a:xfrm>
            <a:off x="4114800" y="3981999"/>
            <a:ext cx="1981200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19%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068E398-7CEC-E804-5E29-E045E75543DD}"/>
              </a:ext>
            </a:extLst>
          </p:cNvPr>
          <p:cNvSpPr/>
          <p:nvPr/>
        </p:nvSpPr>
        <p:spPr>
          <a:xfrm>
            <a:off x="10147301" y="3981999"/>
            <a:ext cx="1391555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13%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A045298-6E28-98D5-9611-5A38C80C8665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Sostenibilidad Económica del Hogar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87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0" y="3086471"/>
            <a:ext cx="6096000" cy="11019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Confían más los hombres que las mujeres en los medios digitales </a:t>
            </a:r>
            <a:endParaRPr lang="es-CO" sz="32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42CC5-6E2A-BD0B-F702-BECFC178E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D820C8D3-514C-0C3B-D966-637EB42747B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7F7FEDE-E360-ED71-349E-3A6E83CDEDD8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978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58580-CDFE-D0AB-29EA-7A0F5A8CB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DE5B4022-B1F0-9092-7337-A0792FADF9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FFEE47-71A1-DC7E-C7AB-0E3A8705D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D09F49C-7F9C-4A4D-9B36-5E1F87A0580A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B7C20A-2284-1830-D786-3F40A2F4B4B7}"/>
              </a:ext>
            </a:extLst>
          </p:cNvPr>
          <p:cNvSpPr txBox="1"/>
          <p:nvPr/>
        </p:nvSpPr>
        <p:spPr>
          <a:xfrm>
            <a:off x="2324100" y="1300999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¿Cuáles son los 3 medios principales que usted utiliza para informarse de cualquier tema?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BB88FE2-9825-CB8F-B50D-719784CE3400}"/>
              </a:ext>
            </a:extLst>
          </p:cNvPr>
          <p:cNvSpPr/>
          <p:nvPr/>
        </p:nvSpPr>
        <p:spPr>
          <a:xfrm>
            <a:off x="4952532" y="2392679"/>
            <a:ext cx="3416300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56%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611F5FC-9D08-274D-67DD-2BA28FAA4844}"/>
              </a:ext>
            </a:extLst>
          </p:cNvPr>
          <p:cNvSpPr/>
          <p:nvPr/>
        </p:nvSpPr>
        <p:spPr>
          <a:xfrm>
            <a:off x="4952532" y="3052723"/>
            <a:ext cx="2921468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46%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382DE52-AEF4-7406-5D66-A22DCA1AE9C3}"/>
              </a:ext>
            </a:extLst>
          </p:cNvPr>
          <p:cNvSpPr/>
          <p:nvPr/>
        </p:nvSpPr>
        <p:spPr>
          <a:xfrm>
            <a:off x="4952532" y="3712767"/>
            <a:ext cx="2476968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35%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D56D105-52D7-8BEA-06F7-5859A0B6012F}"/>
              </a:ext>
            </a:extLst>
          </p:cNvPr>
          <p:cNvSpPr/>
          <p:nvPr/>
        </p:nvSpPr>
        <p:spPr>
          <a:xfrm>
            <a:off x="4952532" y="4372811"/>
            <a:ext cx="1143468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12%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C63258A-F1BB-A834-D7C9-9BB411ABBB34}"/>
              </a:ext>
            </a:extLst>
          </p:cNvPr>
          <p:cNvSpPr/>
          <p:nvPr/>
        </p:nvSpPr>
        <p:spPr>
          <a:xfrm>
            <a:off x="4952532" y="5032855"/>
            <a:ext cx="1143468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12%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92E0EA9-A213-4224-2881-A32684FBAD01}"/>
              </a:ext>
            </a:extLst>
          </p:cNvPr>
          <p:cNvSpPr/>
          <p:nvPr/>
        </p:nvSpPr>
        <p:spPr>
          <a:xfrm>
            <a:off x="4952533" y="5692899"/>
            <a:ext cx="622768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2%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9F5BCF8-A899-D4B9-10DC-D753948EEA12}"/>
              </a:ext>
            </a:extLst>
          </p:cNvPr>
          <p:cNvSpPr txBox="1"/>
          <p:nvPr/>
        </p:nvSpPr>
        <p:spPr>
          <a:xfrm>
            <a:off x="2000427" y="2538050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Redes sociales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9860D9E-7D68-4913-45BA-2A37C763CF93}"/>
              </a:ext>
            </a:extLst>
          </p:cNvPr>
          <p:cNvSpPr txBox="1"/>
          <p:nvPr/>
        </p:nvSpPr>
        <p:spPr>
          <a:xfrm>
            <a:off x="1689101" y="3274648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Televisión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00F61C4-48E4-9740-8DCC-4FFAAAFB2FFF}"/>
              </a:ext>
            </a:extLst>
          </p:cNvPr>
          <p:cNvSpPr txBox="1"/>
          <p:nvPr/>
        </p:nvSpPr>
        <p:spPr>
          <a:xfrm>
            <a:off x="1689101" y="3857357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Plataformas de mensajes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FCAD50D-6CCB-5F9E-95D6-C9A8FBCFA155}"/>
              </a:ext>
            </a:extLst>
          </p:cNvPr>
          <p:cNvSpPr txBox="1"/>
          <p:nvPr/>
        </p:nvSpPr>
        <p:spPr>
          <a:xfrm>
            <a:off x="1689101" y="4541122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Radio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9AFF789-8E9D-6E68-1245-CE2D019A69FB}"/>
              </a:ext>
            </a:extLst>
          </p:cNvPr>
          <p:cNvSpPr txBox="1"/>
          <p:nvPr/>
        </p:nvSpPr>
        <p:spPr>
          <a:xfrm>
            <a:off x="1689101" y="5201166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Voz a voz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E2D358F-6EDA-4104-82AD-14F3D1E2EC8A}"/>
              </a:ext>
            </a:extLst>
          </p:cNvPr>
          <p:cNvSpPr txBox="1"/>
          <p:nvPr/>
        </p:nvSpPr>
        <p:spPr>
          <a:xfrm>
            <a:off x="1689101" y="5871053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Página web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6C7EAE-1041-80DD-D2D3-68A6CD92F699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Ciencia, Tecnología e Innovación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97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07771" y="3086471"/>
            <a:ext cx="7576458" cy="1436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MX" sz="2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bonaverenses</a:t>
            </a:r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informan por redes sociales (Facebook, X, TikTok, 56%, televisión 46,2%, WhatsApp, </a:t>
            </a:r>
            <a:r>
              <a:rPr lang="es-MX" sz="2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Telegram</a:t>
            </a:r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35,2%.</a:t>
            </a:r>
            <a:endParaRPr lang="es-CO" sz="28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D45071-34CD-FAC2-4342-27CB63DD5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9F51AA54-4A38-6F48-1619-A96048CBAE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E0A8212-2534-2376-D146-1B009AA3E86D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65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7CCFD-1CBE-08F4-A2CB-132427790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61DABC64-15D8-864E-3D36-B6C7AC2C56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A3F21A-2DAB-7239-CE9C-AC853060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C22D255-8F8B-CCC6-231D-6FD07E6D91E4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4E100E-B6DF-394A-DFB2-F255BE24AE67}"/>
              </a:ext>
            </a:extLst>
          </p:cNvPr>
          <p:cNvSpPr txBox="1"/>
          <p:nvPr/>
        </p:nvSpPr>
        <p:spPr>
          <a:xfrm>
            <a:off x="422444" y="1300999"/>
            <a:ext cx="11347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En el último mes ¿Cuáles han sido los usos que le ha dado a las herramientas de inteligencia artificial como </a:t>
            </a:r>
            <a:r>
              <a:rPr lang="es-ES" sz="2400" b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ChatGPT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es-ES" sz="2400" b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Perplexity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, Gemini, Copilot, Claude u otros?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332B08B-20C0-7356-9512-E0E92509FA68}"/>
              </a:ext>
            </a:extLst>
          </p:cNvPr>
          <p:cNvSpPr/>
          <p:nvPr/>
        </p:nvSpPr>
        <p:spPr>
          <a:xfrm>
            <a:off x="4952532" y="2392679"/>
            <a:ext cx="3416300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74%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7481B1D-81C1-2E0C-98A8-1FCA63E30A64}"/>
              </a:ext>
            </a:extLst>
          </p:cNvPr>
          <p:cNvSpPr/>
          <p:nvPr/>
        </p:nvSpPr>
        <p:spPr>
          <a:xfrm>
            <a:off x="4952532" y="3052723"/>
            <a:ext cx="1314056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9%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A4C8F65-EB0D-A261-0C5C-35A44E15DD36}"/>
              </a:ext>
            </a:extLst>
          </p:cNvPr>
          <p:cNvSpPr/>
          <p:nvPr/>
        </p:nvSpPr>
        <p:spPr>
          <a:xfrm>
            <a:off x="4952532" y="3712767"/>
            <a:ext cx="1314056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9%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D51C7E2-E5EA-F199-AF3D-22F21CDC3557}"/>
              </a:ext>
            </a:extLst>
          </p:cNvPr>
          <p:cNvSpPr/>
          <p:nvPr/>
        </p:nvSpPr>
        <p:spPr>
          <a:xfrm>
            <a:off x="4952532" y="4372811"/>
            <a:ext cx="1041868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5%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F7A26B5-90C5-2D8D-A323-3A25135B44D5}"/>
              </a:ext>
            </a:extLst>
          </p:cNvPr>
          <p:cNvSpPr/>
          <p:nvPr/>
        </p:nvSpPr>
        <p:spPr>
          <a:xfrm>
            <a:off x="4952532" y="5032855"/>
            <a:ext cx="762468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4%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E3A3E99-4C8E-0C85-B513-A29B45DD6202}"/>
              </a:ext>
            </a:extLst>
          </p:cNvPr>
          <p:cNvSpPr/>
          <p:nvPr/>
        </p:nvSpPr>
        <p:spPr>
          <a:xfrm>
            <a:off x="4952533" y="5692899"/>
            <a:ext cx="622767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3%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69E2AB9-2060-C7E1-EA2A-19C117F31FD2}"/>
              </a:ext>
            </a:extLst>
          </p:cNvPr>
          <p:cNvSpPr txBox="1"/>
          <p:nvPr/>
        </p:nvSpPr>
        <p:spPr>
          <a:xfrm>
            <a:off x="2000427" y="2538050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No he usado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320171D-8A92-E8B1-FD39-71F4A02D6A22}"/>
              </a:ext>
            </a:extLst>
          </p:cNvPr>
          <p:cNvSpPr txBox="1"/>
          <p:nvPr/>
        </p:nvSpPr>
        <p:spPr>
          <a:xfrm>
            <a:off x="1273629" y="3274648"/>
            <a:ext cx="3634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Generación de ideas para su trabajo o estudio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D2CA8C8-B82C-A73D-BED0-180756F68508}"/>
              </a:ext>
            </a:extLst>
          </p:cNvPr>
          <p:cNvSpPr txBox="1"/>
          <p:nvPr/>
        </p:nvSpPr>
        <p:spPr>
          <a:xfrm>
            <a:off x="1689101" y="3857357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Redacción de textos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EEEE518-9D79-D7C2-61C0-9942664AEEC8}"/>
              </a:ext>
            </a:extLst>
          </p:cNvPr>
          <p:cNvSpPr txBox="1"/>
          <p:nvPr/>
        </p:nvSpPr>
        <p:spPr>
          <a:xfrm>
            <a:off x="1689101" y="4541122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Búsqueda de bibliografía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DC3B2C6-E6E0-6326-83F3-BCE737F23F43}"/>
              </a:ext>
            </a:extLst>
          </p:cNvPr>
          <p:cNvSpPr txBox="1"/>
          <p:nvPr/>
        </p:nvSpPr>
        <p:spPr>
          <a:xfrm>
            <a:off x="1689101" y="5201166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Generación o edición de fotos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5BF2712-0B36-0D19-AB35-C6EA26F04AC5}"/>
              </a:ext>
            </a:extLst>
          </p:cNvPr>
          <p:cNvSpPr txBox="1"/>
          <p:nvPr/>
        </p:nvSpPr>
        <p:spPr>
          <a:xfrm>
            <a:off x="1689101" y="5871053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Procesamiento de datos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9AED07-B9C9-9778-17F4-48DDED8E2D53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Ciencia, Tecnología e Innovación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10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122A8-6B89-BF75-ACB9-DF2D07FDE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377E6B0A-B56A-6725-3A56-36A3F03C47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57BAC2-D6FF-EAE7-50BD-239B4C99E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73E388C-AF65-1AA7-0CB3-422E4D99F885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A79D36-7DB3-33C7-315A-54BC2E9B9906}"/>
              </a:ext>
            </a:extLst>
          </p:cNvPr>
          <p:cNvSpPr txBox="1"/>
          <p:nvPr/>
        </p:nvSpPr>
        <p:spPr>
          <a:xfrm>
            <a:off x="2247900" y="1518719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tanto confía en los resultados brindados por herramientas de inteligencia artificial que utiliza?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C6D954C-CAB1-0243-9319-BCAA7197AF68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Confío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71BEEF8-247B-F45C-A06F-2C4DF4C46E50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confío ni desconfío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52465E0-34F2-B073-6C09-DC4287E4405E}"/>
              </a:ext>
            </a:extLst>
          </p:cNvPr>
          <p:cNvSpPr/>
          <p:nvPr/>
        </p:nvSpPr>
        <p:spPr>
          <a:xfrm>
            <a:off x="4419600" y="3981999"/>
            <a:ext cx="7126945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61%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92F0F5D-B5A3-4EFC-1170-E9489E26554E}"/>
              </a:ext>
            </a:extLst>
          </p:cNvPr>
          <p:cNvSpPr/>
          <p:nvPr/>
        </p:nvSpPr>
        <p:spPr>
          <a:xfrm>
            <a:off x="789977" y="3981999"/>
            <a:ext cx="854209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11C0EFA-5A75-A4CB-A7EE-941CB6605229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Desconfío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2EC7835-FCC2-B404-04AB-0CB83BD5B7EF}"/>
              </a:ext>
            </a:extLst>
          </p:cNvPr>
          <p:cNvSpPr/>
          <p:nvPr/>
        </p:nvSpPr>
        <p:spPr>
          <a:xfrm>
            <a:off x="1644186" y="3981999"/>
            <a:ext cx="2775414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31%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928D14D-87CA-51E0-687E-F8ED44A50049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Ciencia, Tecnología e Innovación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5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08EB6-C20D-A60A-0256-B6D292DE8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56F7F6D-830A-B216-18FC-A51DF926C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685799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3BC54EEC-0C89-3311-CF4A-020A814392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6348" y="567023"/>
            <a:ext cx="2849338" cy="86989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920FFD-C266-34A5-2395-9410437044FE}"/>
              </a:ext>
            </a:extLst>
          </p:cNvPr>
          <p:cNvSpPr txBox="1"/>
          <p:nvPr/>
        </p:nvSpPr>
        <p:spPr>
          <a:xfrm>
            <a:off x="3295652" y="2870769"/>
            <a:ext cx="5600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chemeClr val="bg1"/>
                </a:solidFill>
                <a:latin typeface="Lato" panose="020F0502020204030203" pitchFamily="34" charset="0"/>
              </a:rPr>
              <a:t>FICHA TÉCNICA</a:t>
            </a:r>
            <a:endParaRPr lang="es-CO" sz="66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DD39E7BF-E8C9-60FD-F20B-A21E6C65CB8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943" y="567022"/>
            <a:ext cx="7200669" cy="126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04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70314" y="2590630"/>
            <a:ext cx="8251372" cy="292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de cada 10 no han utilizado la Inteligencia artificial en el último mes, 1 la utilizo para generación de ideas para trabajo o estudio, 1 para redactar textos, 1 para traducir textos.</a:t>
            </a:r>
            <a:endParaRPr lang="es-CO" sz="28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estrato alto, utiliza redes para informarse y la IA es para orientarse en salud mental.</a:t>
            </a:r>
            <a:endParaRPr lang="es-CO" sz="28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6984FA-A805-D32E-64A9-5F5AC4785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7E8E53A-559D-0F1F-97CF-2F08822ADB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0ACB0AD-D693-3353-0877-7E27291A6A23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52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6E456-6935-C801-DC5F-2809F3A1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E28843D6-E4D5-496C-DF5C-6B19D67903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030BE3-8FDE-9A80-936C-A5B154FF9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8D938C7-A239-E939-2C16-02779454D512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D4BD23-4212-D846-9F5E-5A9726218292}"/>
              </a:ext>
            </a:extLst>
          </p:cNvPr>
          <p:cNvSpPr txBox="1"/>
          <p:nvPr/>
        </p:nvSpPr>
        <p:spPr>
          <a:xfrm>
            <a:off x="2349500" y="1518719"/>
            <a:ext cx="749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 de acuerdo está con que la inteligencia artificial le dificultará conseguir trabajo?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5F568FF-ADFA-5EAE-9ABE-FC5AF913B871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Mucho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BAEF957-281A-A6BF-E83B-7623E70117C8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Algo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FA9BB19-2E50-9179-2537-43DB0BC631A2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Nada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CA9168F-8037-18DD-FFC1-94F3D78541A6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sé, no opino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44D0660-4F4A-D7A7-AE8A-D3FA84EC500F}"/>
              </a:ext>
            </a:extLst>
          </p:cNvPr>
          <p:cNvSpPr/>
          <p:nvPr/>
        </p:nvSpPr>
        <p:spPr>
          <a:xfrm>
            <a:off x="5905501" y="3981999"/>
            <a:ext cx="3937000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4B1E84A-84D1-5BC3-0E56-E3C09AC5EE07}"/>
              </a:ext>
            </a:extLst>
          </p:cNvPr>
          <p:cNvSpPr/>
          <p:nvPr/>
        </p:nvSpPr>
        <p:spPr>
          <a:xfrm>
            <a:off x="789977" y="3981999"/>
            <a:ext cx="3178042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29%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E0FFE46-0118-2DFE-5B69-95E58620B302}"/>
              </a:ext>
            </a:extLst>
          </p:cNvPr>
          <p:cNvSpPr/>
          <p:nvPr/>
        </p:nvSpPr>
        <p:spPr>
          <a:xfrm>
            <a:off x="3968019" y="3981999"/>
            <a:ext cx="1937481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19%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8A65ECC-9615-A6DF-BD73-EC1DFB378CA4}"/>
              </a:ext>
            </a:extLst>
          </p:cNvPr>
          <p:cNvSpPr/>
          <p:nvPr/>
        </p:nvSpPr>
        <p:spPr>
          <a:xfrm>
            <a:off x="9842501" y="3981999"/>
            <a:ext cx="1696356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15%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AC5881F-5CB5-AD68-D3BF-713D9E7E7A09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Ciencia, Tecnología e Innovación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00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4410C-BB81-2AE3-CC66-15C0C9827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CE407A38-194E-8915-E7FE-BCC2AC8834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30FC7B6-16A9-4E16-59BF-E52195D3D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4EE612E-5252-D2C1-75BB-83FCD50F0D42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77933EB-C36A-F3C7-4F65-DD2D5043D35B}"/>
              </a:ext>
            </a:extLst>
          </p:cNvPr>
          <p:cNvSpPr txBox="1"/>
          <p:nvPr/>
        </p:nvSpPr>
        <p:spPr>
          <a:xfrm>
            <a:off x="2146300" y="1518719"/>
            <a:ext cx="789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 de acuerdo está con que la inteligencia artificial me hará más productivo en mi trabajo en el futuro?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B41C40-A191-06AA-BB1C-1634579A83DD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Mucho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AE075E2-0398-8AB5-002F-BA22AFACD46A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Algo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143DAF3-5BA9-F5E1-85B6-9E3040A6FB9E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Nada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8633125-D56E-926C-F812-243402C207CA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sé, no opino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AD3B634-CA17-E3E4-9149-CF5F476FF6F6}"/>
              </a:ext>
            </a:extLst>
          </p:cNvPr>
          <p:cNvSpPr/>
          <p:nvPr/>
        </p:nvSpPr>
        <p:spPr>
          <a:xfrm>
            <a:off x="5664200" y="3981999"/>
            <a:ext cx="3937000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36%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85EAB9E-048D-205A-DD7C-0F19E6DBFFA9}"/>
              </a:ext>
            </a:extLst>
          </p:cNvPr>
          <p:cNvSpPr/>
          <p:nvPr/>
        </p:nvSpPr>
        <p:spPr>
          <a:xfrm>
            <a:off x="789977" y="3981999"/>
            <a:ext cx="3178042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B4DBB78-39A3-5169-2554-40B1CCC6FCD7}"/>
              </a:ext>
            </a:extLst>
          </p:cNvPr>
          <p:cNvSpPr/>
          <p:nvPr/>
        </p:nvSpPr>
        <p:spPr>
          <a:xfrm>
            <a:off x="3968019" y="3981999"/>
            <a:ext cx="1696181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15%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633C1BB-C235-4A48-A57F-D25137B461CA}"/>
              </a:ext>
            </a:extLst>
          </p:cNvPr>
          <p:cNvSpPr/>
          <p:nvPr/>
        </p:nvSpPr>
        <p:spPr>
          <a:xfrm>
            <a:off x="9601200" y="3981999"/>
            <a:ext cx="1937657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56F1C9-40AC-0812-E3B8-06A37CC97047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Ciencia, Tecnología e Innovación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51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2234388"/>
            <a:ext cx="9906000" cy="3110498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6 de cada 10 ciudadanos confían en la IA, por estrato en el bajo el dato es igual al anterior, en el medio confían 7 de cada 10 y en el alto el 10 de 10 confían en la IA. </a:t>
            </a: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La IA dificultara conseguir trabajo dicen 3 de 10 personas, igual número piensa que la IA los hará más productivos en el futuro.  </a:t>
            </a: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 mayor estrato más número de personas piensan de manera positiva sobre las observaciones anteriores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51D5A2-05FF-60FE-D1B3-C4A3BD2A1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D0F7266-9E6B-8949-37E7-55324E2A3F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34875F8-E7C3-F774-C035-3A637709F3F8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44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99511-971F-5A27-655C-3C0131670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3503A4AB-A5E3-991E-A412-C1DAB4BF1F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4F27C44-05B2-CE11-4546-485960C7F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8665C5-D6B0-B518-5769-BC1646C052DE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495284-4285-D42E-53F9-43EEBE3E01E0}"/>
              </a:ext>
            </a:extLst>
          </p:cNvPr>
          <p:cNvSpPr txBox="1"/>
          <p:nvPr/>
        </p:nvSpPr>
        <p:spPr>
          <a:xfrm>
            <a:off x="1993900" y="1518719"/>
            <a:ext cx="820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En el último mes, ¿usted o algún miembro de su hogar tuvo que comer menos de tres (3) comidas diarias porque no había suficientes alimentos?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DEBAA1-6831-5295-F649-69016F3FA60F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DEE8CC3-5D37-569B-785E-A90B07546404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Sí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D2AA1F8-4C61-7562-4FD3-C404AFADDA01}"/>
              </a:ext>
            </a:extLst>
          </p:cNvPr>
          <p:cNvSpPr/>
          <p:nvPr/>
        </p:nvSpPr>
        <p:spPr>
          <a:xfrm>
            <a:off x="4156099" y="3981999"/>
            <a:ext cx="7390446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70%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60D5CBA-6B69-1D5D-2389-0F7B3C8D201A}"/>
              </a:ext>
            </a:extLst>
          </p:cNvPr>
          <p:cNvSpPr/>
          <p:nvPr/>
        </p:nvSpPr>
        <p:spPr>
          <a:xfrm>
            <a:off x="789978" y="3981999"/>
            <a:ext cx="3366122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9CD54C-1FE7-1B04-0302-AC7B543887CF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Salud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09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EB350-AD6F-948F-134D-92853A138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8679DD8-61B5-EC0B-EDAD-507828B8933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CEB5FF-2CFD-2AFE-3E50-618A3BF57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F107CA6-58DD-10D9-7991-5ADF0A8DCA3F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8FF7A9-7201-3D93-DFEB-EC28A6CCFF0D}"/>
              </a:ext>
            </a:extLst>
          </p:cNvPr>
          <p:cNvSpPr txBox="1"/>
          <p:nvPr/>
        </p:nvSpPr>
        <p:spPr>
          <a:xfrm>
            <a:off x="422444" y="1300999"/>
            <a:ext cx="1134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¿Cuál de los siguientes derechos sexuales conoce?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B3F4802-7B76-FDF1-B6D1-A99B89C81BA5}"/>
              </a:ext>
            </a:extLst>
          </p:cNvPr>
          <p:cNvSpPr/>
          <p:nvPr/>
        </p:nvSpPr>
        <p:spPr>
          <a:xfrm>
            <a:off x="4952532" y="2392679"/>
            <a:ext cx="3416300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42%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E25E263-B7A3-C335-BEC7-9C676DBFF9F6}"/>
              </a:ext>
            </a:extLst>
          </p:cNvPr>
          <p:cNvSpPr/>
          <p:nvPr/>
        </p:nvSpPr>
        <p:spPr>
          <a:xfrm>
            <a:off x="4952531" y="3052723"/>
            <a:ext cx="1439801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40%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6EAACAA-23CD-5BA4-4AC7-41BCDDC795EF}"/>
              </a:ext>
            </a:extLst>
          </p:cNvPr>
          <p:cNvSpPr/>
          <p:nvPr/>
        </p:nvSpPr>
        <p:spPr>
          <a:xfrm>
            <a:off x="4952532" y="3712767"/>
            <a:ext cx="1211201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35%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41E0C02-7008-4F46-265E-E75FEC89E10B}"/>
              </a:ext>
            </a:extLst>
          </p:cNvPr>
          <p:cNvSpPr/>
          <p:nvPr/>
        </p:nvSpPr>
        <p:spPr>
          <a:xfrm>
            <a:off x="4952532" y="4372811"/>
            <a:ext cx="1143468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34%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2E353DD-25E7-A08C-694B-9C86B94F26C0}"/>
              </a:ext>
            </a:extLst>
          </p:cNvPr>
          <p:cNvSpPr/>
          <p:nvPr/>
        </p:nvSpPr>
        <p:spPr>
          <a:xfrm>
            <a:off x="4952532" y="5032855"/>
            <a:ext cx="864068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24%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EEC6D79-53E5-D688-B1B3-429842C2E92A}"/>
              </a:ext>
            </a:extLst>
          </p:cNvPr>
          <p:cNvSpPr/>
          <p:nvPr/>
        </p:nvSpPr>
        <p:spPr>
          <a:xfrm>
            <a:off x="4952533" y="5692899"/>
            <a:ext cx="813267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23%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38375EC-F8E8-5A0A-4090-1F88A812468A}"/>
              </a:ext>
            </a:extLst>
          </p:cNvPr>
          <p:cNvSpPr txBox="1"/>
          <p:nvPr/>
        </p:nvSpPr>
        <p:spPr>
          <a:xfrm>
            <a:off x="1491373" y="2538050"/>
            <a:ext cx="341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No sabía que tenía derechos sexuales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2FAA348-BDA8-4D04-E185-DF97341832C1}"/>
              </a:ext>
            </a:extLst>
          </p:cNvPr>
          <p:cNvSpPr txBox="1"/>
          <p:nvPr/>
        </p:nvSpPr>
        <p:spPr>
          <a:xfrm>
            <a:off x="1689101" y="3167390"/>
            <a:ext cx="321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Planificación familiar y decidir el número de hijos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753BEF-9E6E-E80B-BF3F-122B17076434}"/>
              </a:ext>
            </a:extLst>
          </p:cNvPr>
          <p:cNvSpPr txBox="1"/>
          <p:nvPr/>
        </p:nvSpPr>
        <p:spPr>
          <a:xfrm>
            <a:off x="1689101" y="3773357"/>
            <a:ext cx="321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Decidir libremente por la maternidad/paternidad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C9DFE40-CAC1-3F27-8B7D-9C7E33D91B08}"/>
              </a:ext>
            </a:extLst>
          </p:cNvPr>
          <p:cNvSpPr txBox="1"/>
          <p:nvPr/>
        </p:nvSpPr>
        <p:spPr>
          <a:xfrm>
            <a:off x="1689101" y="4433401"/>
            <a:ext cx="321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Recibir atención médica y psicológica en caso de violación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4521036-CED5-E4C1-3039-F339590750BD}"/>
              </a:ext>
            </a:extLst>
          </p:cNvPr>
          <p:cNvSpPr txBox="1"/>
          <p:nvPr/>
        </p:nvSpPr>
        <p:spPr>
          <a:xfrm>
            <a:off x="1733959" y="5201166"/>
            <a:ext cx="321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 la protección frente a las prácticas discriminatorias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56A473F-822B-5818-100D-53B2BE8C2E20}"/>
              </a:ext>
            </a:extLst>
          </p:cNvPr>
          <p:cNvSpPr txBox="1"/>
          <p:nvPr/>
        </p:nvSpPr>
        <p:spPr>
          <a:xfrm>
            <a:off x="1689101" y="5753489"/>
            <a:ext cx="321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Acceso a servicios de salud reproductiva sin necesidad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82713C-E038-B2AD-FE8D-6AAD1B3D652E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Salud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42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73984" y="2946853"/>
            <a:ext cx="7244032" cy="2027918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3 Personas de cada 10 comieron menos de tres comidas diarias. Sobre los derechos sexuales no saben que tienen derechos 42% y sobre planificación familiar no saben 39%, de quienes responden la encuesta. </a:t>
            </a: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FB2823-DAE5-BDAF-53A6-77D12EAA1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B2533BE8-AAA6-F436-F60A-FD8B1DEEB2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4D0BA74-76FF-365A-14D8-5B7CC77C7649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01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7CAEF-46AA-3592-1BE9-6F4DB18AB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96648AA2-D2B1-1CB2-ABD9-659E9AF561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202747C-0FCC-F38B-FAE3-C223577FA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F2C3A9D-10CF-5AC2-79FE-E00DEE4C8028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1F7D9D-EAAC-400A-56BE-31CB373AC259}"/>
              </a:ext>
            </a:extLst>
          </p:cNvPr>
          <p:cNvSpPr txBox="1"/>
          <p:nvPr/>
        </p:nvSpPr>
        <p:spPr>
          <a:xfrm>
            <a:off x="2044700" y="1300999"/>
            <a:ext cx="810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En el último año ¿Cuáles han sido las barreras principales que ha tenido para acceder a la educación?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7AC8257-E703-610B-64F7-F9674237A8CC}"/>
              </a:ext>
            </a:extLst>
          </p:cNvPr>
          <p:cNvSpPr/>
          <p:nvPr/>
        </p:nvSpPr>
        <p:spPr>
          <a:xfrm>
            <a:off x="4952532" y="2392679"/>
            <a:ext cx="3416300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52%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FCA876B-6828-DCEC-703F-90749F6335ED}"/>
              </a:ext>
            </a:extLst>
          </p:cNvPr>
          <p:cNvSpPr/>
          <p:nvPr/>
        </p:nvSpPr>
        <p:spPr>
          <a:xfrm>
            <a:off x="4952531" y="3052723"/>
            <a:ext cx="1439801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26%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D9A050B-5ECE-4A4F-A2E0-475A033A893E}"/>
              </a:ext>
            </a:extLst>
          </p:cNvPr>
          <p:cNvSpPr/>
          <p:nvPr/>
        </p:nvSpPr>
        <p:spPr>
          <a:xfrm>
            <a:off x="4952533" y="3712767"/>
            <a:ext cx="976630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9%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B313093-B12E-8675-158B-D16350848ACC}"/>
              </a:ext>
            </a:extLst>
          </p:cNvPr>
          <p:cNvSpPr/>
          <p:nvPr/>
        </p:nvSpPr>
        <p:spPr>
          <a:xfrm>
            <a:off x="4952532" y="4372811"/>
            <a:ext cx="864068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3%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195AB00-7D4A-67B5-088A-8B9B0F7D15D3}"/>
              </a:ext>
            </a:extLst>
          </p:cNvPr>
          <p:cNvSpPr/>
          <p:nvPr/>
        </p:nvSpPr>
        <p:spPr>
          <a:xfrm>
            <a:off x="4952532" y="5032855"/>
            <a:ext cx="864068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3%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D517052-FFCE-05FB-B7CC-A40955086C5D}"/>
              </a:ext>
            </a:extLst>
          </p:cNvPr>
          <p:cNvSpPr/>
          <p:nvPr/>
        </p:nvSpPr>
        <p:spPr>
          <a:xfrm>
            <a:off x="4952533" y="5692899"/>
            <a:ext cx="658995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2%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240B8FE-AB0F-9E8C-79DD-6F5F5958C26D}"/>
              </a:ext>
            </a:extLst>
          </p:cNvPr>
          <p:cNvSpPr txBox="1"/>
          <p:nvPr/>
        </p:nvSpPr>
        <p:spPr>
          <a:xfrm>
            <a:off x="1491373" y="2538050"/>
            <a:ext cx="341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No hemos encontrado barreras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CA7E970-96F2-E88F-356C-29A713FC0B3E}"/>
              </a:ext>
            </a:extLst>
          </p:cNvPr>
          <p:cNvSpPr txBox="1"/>
          <p:nvPr/>
        </p:nvSpPr>
        <p:spPr>
          <a:xfrm>
            <a:off x="1162050" y="3251881"/>
            <a:ext cx="3745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No hemos intentado ingresar a la educación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8671864-D9B2-7EA1-2662-EEEFE418B946}"/>
              </a:ext>
            </a:extLst>
          </p:cNvPr>
          <p:cNvSpPr txBox="1"/>
          <p:nvPr/>
        </p:nvSpPr>
        <p:spPr>
          <a:xfrm>
            <a:off x="901700" y="3773357"/>
            <a:ext cx="4005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No tenemos recursos económicos suficientes para acceder a la educación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27F381A-9056-65D4-57D1-3520DA360113}"/>
              </a:ext>
            </a:extLst>
          </p:cNvPr>
          <p:cNvSpPr txBox="1"/>
          <p:nvPr/>
        </p:nvSpPr>
        <p:spPr>
          <a:xfrm>
            <a:off x="1689101" y="4433401"/>
            <a:ext cx="321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Hemos experimentado dificultades de seguridad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5A13457-EDF9-2368-AD4D-DF8C2A51EC46}"/>
              </a:ext>
            </a:extLst>
          </p:cNvPr>
          <p:cNvSpPr txBox="1"/>
          <p:nvPr/>
        </p:nvSpPr>
        <p:spPr>
          <a:xfrm>
            <a:off x="1689101" y="5093445"/>
            <a:ext cx="321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No fue posible encontrar programas que se ajusten a nuestros horarios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F7767A6-F1A2-4FBC-3514-7624E1405D67}"/>
              </a:ext>
            </a:extLst>
          </p:cNvPr>
          <p:cNvSpPr txBox="1"/>
          <p:nvPr/>
        </p:nvSpPr>
        <p:spPr>
          <a:xfrm>
            <a:off x="1689101" y="5753489"/>
            <a:ext cx="321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No hay opciones educativas cerca de nuestro hogar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AC94A6-0667-170A-8220-E6C16EF1AEB5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Educación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32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A2204-74A9-5507-95E0-9384DB3AF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86737F5-1E09-C0AF-136A-C3F993ECCB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009AFE-E6E5-485E-20CE-6F4D3F4FF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58A6830-16CC-5FD5-6695-5E693C641130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23E67F-D9AE-E474-9568-82ED00CD0BBD}"/>
              </a:ext>
            </a:extLst>
          </p:cNvPr>
          <p:cNvSpPr txBox="1"/>
          <p:nvPr/>
        </p:nvSpPr>
        <p:spPr>
          <a:xfrm>
            <a:off x="2044700" y="1300999"/>
            <a:ext cx="810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¿Cuál es la opción que corresponde al tipo de colegio al que asisten los miembros de su hogar?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AFEC655-5B59-EFB2-7BEF-85B6D9308E7A}"/>
              </a:ext>
            </a:extLst>
          </p:cNvPr>
          <p:cNvSpPr/>
          <p:nvPr/>
        </p:nvSpPr>
        <p:spPr>
          <a:xfrm>
            <a:off x="4952532" y="2784599"/>
            <a:ext cx="3416300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51%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C772766-35CA-3983-D5C7-E27A2724FB10}"/>
              </a:ext>
            </a:extLst>
          </p:cNvPr>
          <p:cNvSpPr/>
          <p:nvPr/>
        </p:nvSpPr>
        <p:spPr>
          <a:xfrm>
            <a:off x="4952531" y="3444643"/>
            <a:ext cx="1439801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7%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D701C57-48D8-2550-E759-2E5C3418C6BA}"/>
              </a:ext>
            </a:extLst>
          </p:cNvPr>
          <p:cNvSpPr/>
          <p:nvPr/>
        </p:nvSpPr>
        <p:spPr>
          <a:xfrm>
            <a:off x="4952533" y="4104687"/>
            <a:ext cx="976630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4%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FAF7358-1A16-8FD9-7FD1-B95526BFCCA1}"/>
              </a:ext>
            </a:extLst>
          </p:cNvPr>
          <p:cNvSpPr/>
          <p:nvPr/>
        </p:nvSpPr>
        <p:spPr>
          <a:xfrm>
            <a:off x="4952532" y="4764731"/>
            <a:ext cx="864068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38%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C3732FC-D9DD-8893-835D-6A852D2FAC65}"/>
              </a:ext>
            </a:extLst>
          </p:cNvPr>
          <p:cNvSpPr txBox="1"/>
          <p:nvPr/>
        </p:nvSpPr>
        <p:spPr>
          <a:xfrm>
            <a:off x="1491373" y="2929970"/>
            <a:ext cx="341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La mayoría estudia en colegio público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4C21D6A-1191-7096-2DB2-F6B644790216}"/>
              </a:ext>
            </a:extLst>
          </p:cNvPr>
          <p:cNvSpPr txBox="1"/>
          <p:nvPr/>
        </p:nvSpPr>
        <p:spPr>
          <a:xfrm>
            <a:off x="1162050" y="3643801"/>
            <a:ext cx="3745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La mayoría estudia en colegio privado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F4E0541-3F68-43BA-942A-7FAF432C6830}"/>
              </a:ext>
            </a:extLst>
          </p:cNvPr>
          <p:cNvSpPr txBox="1"/>
          <p:nvPr/>
        </p:nvSpPr>
        <p:spPr>
          <a:xfrm>
            <a:off x="901700" y="4165277"/>
            <a:ext cx="4005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La mitad estudia en colegio público y la otra mitad en colegio privado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DEEE77D-0E51-956A-9A3A-2341C78E8001}"/>
              </a:ext>
            </a:extLst>
          </p:cNvPr>
          <p:cNvSpPr txBox="1"/>
          <p:nvPr/>
        </p:nvSpPr>
        <p:spPr>
          <a:xfrm>
            <a:off x="1689101" y="4825321"/>
            <a:ext cx="321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Ningún miembro está inscrito en el colegio en estos momentos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715D86-9AE6-3CA4-7872-48BE790E3D0B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Educación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41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07028" y="3299959"/>
            <a:ext cx="8316686" cy="14026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3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La mitad de las personas que estudian en el distrito lo hacen en colegio público, el 10% no tiene recursos para acceder a la educación. </a:t>
            </a:r>
            <a:endParaRPr lang="es-CO" sz="32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52D3DD-1491-54E1-5D3B-F52B72B16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2AF9109-5612-247D-5330-9B27127BAE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A3FC37-7E10-03F3-4194-0159926164B6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8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BA553-F98C-4283-6032-D1D4DAE73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1DECF25A-10A0-B951-A53E-CF4B61F53A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39C9092-D7D7-556D-4937-5276AE4BD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83654" y="1403320"/>
            <a:ext cx="3219390" cy="1956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400" b="1" spc="-10" dirty="0">
                <a:solidFill>
                  <a:srgbClr val="067DC0"/>
                </a:solidFill>
                <a:latin typeface="Lato"/>
                <a:cs typeface="Lato"/>
              </a:rPr>
              <a:t>Objetivo</a:t>
            </a:r>
            <a:endParaRPr sz="1400" dirty="0">
              <a:latin typeface="Lato"/>
              <a:cs typeface="Lato"/>
            </a:endParaRPr>
          </a:p>
          <a:p>
            <a:pPr marL="12700" marR="5080" algn="ctr">
              <a:lnSpc>
                <a:spcPct val="101499"/>
              </a:lnSpc>
            </a:pPr>
            <a:r>
              <a:rPr sz="1400" dirty="0">
                <a:latin typeface="Lato"/>
                <a:cs typeface="Lato"/>
              </a:rPr>
              <a:t>Conocer</a:t>
            </a:r>
            <a:r>
              <a:rPr sz="1400" spc="4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la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opinión</a:t>
            </a:r>
            <a:r>
              <a:rPr sz="1400" spc="4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la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ciudadanía</a:t>
            </a:r>
            <a:r>
              <a:rPr sz="1400" spc="4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sobre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el</a:t>
            </a:r>
            <a:r>
              <a:rPr sz="1400" spc="45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rumbo </a:t>
            </a:r>
            <a:r>
              <a:rPr sz="1400" dirty="0">
                <a:latin typeface="Lato"/>
                <a:cs typeface="Lato"/>
              </a:rPr>
              <a:t>de</a:t>
            </a:r>
            <a:r>
              <a:rPr sz="1400" spc="4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las</a:t>
            </a:r>
            <a:r>
              <a:rPr sz="1400" spc="4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cosas</a:t>
            </a:r>
            <a:r>
              <a:rPr sz="1400" spc="4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en</a:t>
            </a:r>
            <a:r>
              <a:rPr sz="1400" spc="4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la</a:t>
            </a:r>
            <a:r>
              <a:rPr sz="1400" spc="4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ciudad</a:t>
            </a:r>
            <a:r>
              <a:rPr sz="1400" spc="4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e</a:t>
            </a:r>
            <a:r>
              <a:rPr sz="1400" spc="4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indicadores</a:t>
            </a:r>
            <a:r>
              <a:rPr sz="1400" spc="4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clave</a:t>
            </a:r>
            <a:r>
              <a:rPr sz="1400" spc="40" dirty="0">
                <a:latin typeface="Lato"/>
                <a:cs typeface="Lato"/>
              </a:rPr>
              <a:t> </a:t>
            </a:r>
            <a:r>
              <a:rPr sz="1400" spc="-25" dirty="0">
                <a:latin typeface="Lato"/>
                <a:cs typeface="Lato"/>
              </a:rPr>
              <a:t>que </a:t>
            </a:r>
            <a:r>
              <a:rPr sz="1400" dirty="0">
                <a:latin typeface="Lato"/>
                <a:cs typeface="Lato"/>
              </a:rPr>
              <a:t>permitan</a:t>
            </a:r>
            <a:r>
              <a:rPr sz="1400" spc="6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medir</a:t>
            </a:r>
            <a:r>
              <a:rPr sz="1400" spc="6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los</a:t>
            </a:r>
            <a:r>
              <a:rPr sz="1400" spc="6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niveles</a:t>
            </a:r>
            <a:r>
              <a:rPr sz="1400" spc="6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</a:t>
            </a:r>
            <a:r>
              <a:rPr sz="1400" spc="6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satisfacción</a:t>
            </a:r>
            <a:r>
              <a:rPr sz="1400" spc="60" dirty="0">
                <a:latin typeface="Lato"/>
                <a:cs typeface="Lato"/>
              </a:rPr>
              <a:t> </a:t>
            </a:r>
            <a:r>
              <a:rPr sz="1400" spc="-25" dirty="0">
                <a:latin typeface="Lato"/>
                <a:cs typeface="Lato"/>
              </a:rPr>
              <a:t>con </a:t>
            </a:r>
            <a:r>
              <a:rPr sz="1400" dirty="0">
                <a:latin typeface="Lato"/>
                <a:cs typeface="Lato"/>
              </a:rPr>
              <a:t>aspectos</a:t>
            </a:r>
            <a:r>
              <a:rPr sz="1400" spc="4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críticos</a:t>
            </a:r>
            <a:r>
              <a:rPr sz="1400" spc="4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</a:t>
            </a:r>
            <a:r>
              <a:rPr sz="1400" spc="4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la</a:t>
            </a:r>
            <a:r>
              <a:rPr sz="1400" spc="4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calidad</a:t>
            </a:r>
            <a:r>
              <a:rPr sz="1400" spc="4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</a:t>
            </a:r>
            <a:r>
              <a:rPr sz="1400" spc="4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vida,</a:t>
            </a:r>
            <a:r>
              <a:rPr sz="1400" spc="4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así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como</a:t>
            </a:r>
            <a:r>
              <a:rPr sz="1400" spc="45" dirty="0">
                <a:latin typeface="Lato"/>
                <a:cs typeface="Lato"/>
              </a:rPr>
              <a:t> </a:t>
            </a:r>
            <a:r>
              <a:rPr sz="1400" spc="-25" dirty="0">
                <a:latin typeface="Lato"/>
                <a:cs typeface="Lato"/>
              </a:rPr>
              <a:t>las </a:t>
            </a:r>
            <a:r>
              <a:rPr sz="1400" dirty="0">
                <a:latin typeface="Lato"/>
                <a:cs typeface="Lato"/>
              </a:rPr>
              <a:t>opiniones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sobre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el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cumplimiento</a:t>
            </a:r>
            <a:r>
              <a:rPr sz="1400" spc="6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los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puntos </a:t>
            </a:r>
            <a:r>
              <a:rPr sz="1400" dirty="0">
                <a:latin typeface="Lato"/>
                <a:cs typeface="Lato"/>
              </a:rPr>
              <a:t>básicos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del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programa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gobierno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cada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alcalde.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70942" y="3494285"/>
            <a:ext cx="2444814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009439"/>
                </a:solidFill>
                <a:latin typeface="Lato"/>
                <a:cs typeface="Lato"/>
              </a:rPr>
              <a:t>Fuente</a:t>
            </a:r>
            <a:r>
              <a:rPr sz="1400" b="1" spc="35" dirty="0">
                <a:solidFill>
                  <a:srgbClr val="009439"/>
                </a:solidFill>
                <a:latin typeface="Lato"/>
                <a:cs typeface="Lato"/>
              </a:rPr>
              <a:t> </a:t>
            </a:r>
            <a:r>
              <a:rPr sz="1400" b="1" dirty="0">
                <a:solidFill>
                  <a:srgbClr val="009439"/>
                </a:solidFill>
                <a:latin typeface="Lato"/>
                <a:cs typeface="Lato"/>
              </a:rPr>
              <a:t>de</a:t>
            </a:r>
            <a:r>
              <a:rPr sz="1400" b="1" spc="40" dirty="0">
                <a:solidFill>
                  <a:srgbClr val="009439"/>
                </a:solidFill>
                <a:latin typeface="Lato"/>
                <a:cs typeface="Lato"/>
              </a:rPr>
              <a:t> </a:t>
            </a:r>
            <a:r>
              <a:rPr sz="1400" b="1" spc="-10" dirty="0">
                <a:solidFill>
                  <a:srgbClr val="009439"/>
                </a:solidFill>
                <a:latin typeface="Lato"/>
                <a:cs typeface="Lato"/>
              </a:rPr>
              <a:t>ﬁnanciación</a:t>
            </a:r>
            <a:endParaRPr sz="1400" dirty="0">
              <a:latin typeface="Lato"/>
              <a:cs typeface="Lato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400" dirty="0">
                <a:latin typeface="Lato"/>
                <a:cs typeface="Lato"/>
              </a:rPr>
              <a:t>Programa</a:t>
            </a:r>
            <a:r>
              <a:rPr sz="1400" spc="9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Buenaventura</a:t>
            </a:r>
            <a:r>
              <a:rPr sz="1400" spc="9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Cómo</a:t>
            </a:r>
            <a:r>
              <a:rPr sz="1400" spc="90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Vamos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86694" y="4298643"/>
            <a:ext cx="2013311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EA7A25"/>
                </a:solidFill>
                <a:latin typeface="Lato"/>
                <a:cs typeface="Lato"/>
              </a:rPr>
              <a:t>Fecha</a:t>
            </a:r>
            <a:r>
              <a:rPr sz="1400" b="1" spc="25" dirty="0">
                <a:solidFill>
                  <a:srgbClr val="EA7A25"/>
                </a:solidFill>
                <a:latin typeface="Lato"/>
                <a:cs typeface="Lato"/>
              </a:rPr>
              <a:t> </a:t>
            </a:r>
            <a:r>
              <a:rPr sz="1400" b="1" dirty="0">
                <a:solidFill>
                  <a:srgbClr val="EA7A25"/>
                </a:solidFill>
                <a:latin typeface="Lato"/>
                <a:cs typeface="Lato"/>
              </a:rPr>
              <a:t>de</a:t>
            </a:r>
            <a:r>
              <a:rPr sz="1400" b="1" spc="25" dirty="0">
                <a:solidFill>
                  <a:srgbClr val="EA7A25"/>
                </a:solidFill>
                <a:latin typeface="Lato"/>
                <a:cs typeface="Lato"/>
              </a:rPr>
              <a:t> </a:t>
            </a:r>
            <a:r>
              <a:rPr sz="1400" b="1" spc="-10" dirty="0">
                <a:solidFill>
                  <a:srgbClr val="EA7A25"/>
                </a:solidFill>
                <a:latin typeface="Lato"/>
                <a:cs typeface="Lato"/>
              </a:rPr>
              <a:t>campo</a:t>
            </a:r>
            <a:endParaRPr sz="1400" dirty="0">
              <a:latin typeface="Lato"/>
              <a:cs typeface="Lato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lang="es-ES" sz="1400" dirty="0">
                <a:latin typeface="Lato"/>
                <a:cs typeface="Lato"/>
              </a:rPr>
              <a:t>Entre el 11 y 26 de noviembre de 2025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53848" y="5095664"/>
            <a:ext cx="2079002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F6BC01"/>
                </a:solidFill>
                <a:latin typeface="Lato"/>
                <a:cs typeface="Lato"/>
              </a:rPr>
              <a:t>Campo</a:t>
            </a:r>
            <a:r>
              <a:rPr sz="1400" b="1" spc="45" dirty="0">
                <a:solidFill>
                  <a:srgbClr val="F6BC01"/>
                </a:solidFill>
                <a:latin typeface="Lato"/>
                <a:cs typeface="Lato"/>
              </a:rPr>
              <a:t> </a:t>
            </a:r>
            <a:r>
              <a:rPr sz="1400" b="1" dirty="0">
                <a:solidFill>
                  <a:srgbClr val="F6BC01"/>
                </a:solidFill>
                <a:latin typeface="Lato"/>
                <a:cs typeface="Lato"/>
              </a:rPr>
              <a:t>realizado</a:t>
            </a:r>
            <a:r>
              <a:rPr sz="1400" b="1" spc="45" dirty="0">
                <a:solidFill>
                  <a:srgbClr val="F6BC01"/>
                </a:solidFill>
                <a:latin typeface="Lato"/>
                <a:cs typeface="Lato"/>
              </a:rPr>
              <a:t> </a:t>
            </a:r>
            <a:r>
              <a:rPr sz="1400" b="1" spc="-25" dirty="0">
                <a:solidFill>
                  <a:srgbClr val="F6BC01"/>
                </a:solidFill>
                <a:latin typeface="Lato"/>
                <a:cs typeface="Lato"/>
              </a:rPr>
              <a:t>por</a:t>
            </a:r>
            <a:endParaRPr sz="1400">
              <a:latin typeface="Lato"/>
              <a:cs typeface="La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00" dirty="0">
                <a:latin typeface="Lato"/>
                <a:cs typeface="Lato"/>
              </a:rPr>
              <a:t>Cifras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&amp;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Conceptos</a:t>
            </a:r>
            <a:r>
              <a:rPr sz="1400" spc="60" dirty="0">
                <a:latin typeface="Lato"/>
                <a:cs typeface="Lato"/>
              </a:rPr>
              <a:t> </a:t>
            </a:r>
            <a:r>
              <a:rPr sz="1400" spc="-20" dirty="0">
                <a:latin typeface="Lato"/>
                <a:cs typeface="Lato"/>
              </a:rPr>
              <a:t>S.A.</a:t>
            </a:r>
            <a:endParaRPr sz="1400">
              <a:latin typeface="Lato"/>
              <a:cs typeface="La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62308" y="1313235"/>
            <a:ext cx="3253514" cy="6505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0F265C"/>
                </a:solidFill>
                <a:latin typeface="Lato"/>
                <a:cs typeface="Lato"/>
              </a:rPr>
              <a:t>Cubrimiento</a:t>
            </a:r>
            <a:r>
              <a:rPr sz="1400" b="1" spc="65" dirty="0">
                <a:solidFill>
                  <a:srgbClr val="0F265C"/>
                </a:solidFill>
                <a:latin typeface="Lato"/>
                <a:cs typeface="Lato"/>
              </a:rPr>
              <a:t> </a:t>
            </a:r>
            <a:r>
              <a:rPr sz="1400" b="1" spc="-10" dirty="0">
                <a:solidFill>
                  <a:srgbClr val="0F265C"/>
                </a:solidFill>
                <a:latin typeface="Lato"/>
                <a:cs typeface="Lato"/>
              </a:rPr>
              <a:t>geográﬁco</a:t>
            </a:r>
            <a:endParaRPr sz="1400" dirty="0">
              <a:latin typeface="Lato"/>
              <a:cs typeface="Lato"/>
            </a:endParaRPr>
          </a:p>
          <a:p>
            <a:pPr marL="12700" marR="5080" algn="ctr">
              <a:lnSpc>
                <a:spcPct val="101499"/>
              </a:lnSpc>
            </a:pPr>
            <a:r>
              <a:rPr sz="1400" dirty="0">
                <a:latin typeface="Lato"/>
                <a:cs typeface="Lato"/>
              </a:rPr>
              <a:t>Las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12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comunas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que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conforman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el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área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urbana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spc="-25" dirty="0">
                <a:latin typeface="Lato"/>
                <a:cs typeface="Lato"/>
              </a:rPr>
              <a:t>la </a:t>
            </a:r>
            <a:r>
              <a:rPr sz="1400" dirty="0">
                <a:latin typeface="Lato"/>
                <a:cs typeface="Lato"/>
              </a:rPr>
              <a:t>ciudad</a:t>
            </a:r>
            <a:r>
              <a:rPr sz="1400" spc="4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</a:t>
            </a:r>
            <a:r>
              <a:rPr sz="1400" spc="45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Buenaventura.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77028" y="2245739"/>
            <a:ext cx="2560395" cy="1085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067DC0"/>
                </a:solidFill>
                <a:latin typeface="Lato"/>
                <a:cs typeface="Lato"/>
              </a:rPr>
              <a:t>Población</a:t>
            </a:r>
            <a:r>
              <a:rPr sz="1400" b="1" spc="50" dirty="0">
                <a:solidFill>
                  <a:srgbClr val="067DC0"/>
                </a:solidFill>
                <a:latin typeface="Lato"/>
                <a:cs typeface="Lato"/>
              </a:rPr>
              <a:t> </a:t>
            </a:r>
            <a:r>
              <a:rPr sz="1400" b="1" spc="-10" dirty="0">
                <a:solidFill>
                  <a:srgbClr val="067DC0"/>
                </a:solidFill>
                <a:latin typeface="Lato"/>
                <a:cs typeface="Lato"/>
              </a:rPr>
              <a:t>objetivo</a:t>
            </a:r>
            <a:endParaRPr sz="1400" dirty="0">
              <a:latin typeface="Lato"/>
              <a:cs typeface="Lato"/>
            </a:endParaRPr>
          </a:p>
          <a:p>
            <a:pPr marL="12700" marR="5080" indent="-635" algn="ctr">
              <a:lnSpc>
                <a:spcPct val="101499"/>
              </a:lnSpc>
            </a:pPr>
            <a:r>
              <a:rPr sz="1400" dirty="0">
                <a:latin typeface="Lato"/>
                <a:cs typeface="Lato"/>
              </a:rPr>
              <a:t>Hombres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y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mujeres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mayores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18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años, </a:t>
            </a:r>
            <a:r>
              <a:rPr sz="1400" dirty="0">
                <a:latin typeface="Lato"/>
                <a:cs typeface="Lato"/>
              </a:rPr>
              <a:t>residentes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habituales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del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área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urbana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spc="-25" dirty="0">
                <a:latin typeface="Lato"/>
                <a:cs typeface="Lato"/>
              </a:rPr>
              <a:t>de </a:t>
            </a:r>
            <a:r>
              <a:rPr sz="1400" spc="-10" dirty="0">
                <a:latin typeface="Lato"/>
                <a:cs typeface="Lato"/>
              </a:rPr>
              <a:t>Buenaventura</a:t>
            </a:r>
            <a:r>
              <a:rPr sz="1400" b="1" spc="-10" dirty="0">
                <a:latin typeface="Lato"/>
                <a:cs typeface="Lato"/>
              </a:rPr>
              <a:t>.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23544" y="3526451"/>
            <a:ext cx="2531041" cy="86818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009439"/>
                </a:solidFill>
                <a:latin typeface="Lato"/>
                <a:cs typeface="Lato"/>
              </a:rPr>
              <a:t>Universo</a:t>
            </a:r>
            <a:r>
              <a:rPr sz="1400" b="1" spc="45" dirty="0">
                <a:solidFill>
                  <a:srgbClr val="009439"/>
                </a:solidFill>
                <a:latin typeface="Lato"/>
                <a:cs typeface="Lato"/>
              </a:rPr>
              <a:t> </a:t>
            </a:r>
            <a:r>
              <a:rPr sz="1400" b="1" spc="-10" dirty="0">
                <a:solidFill>
                  <a:srgbClr val="009439"/>
                </a:solidFill>
                <a:latin typeface="Lato"/>
                <a:cs typeface="Lato"/>
              </a:rPr>
              <a:t>presentado</a:t>
            </a:r>
            <a:endParaRPr sz="1400" dirty="0">
              <a:latin typeface="Lato"/>
              <a:cs typeface="Lato"/>
            </a:endParaRPr>
          </a:p>
          <a:p>
            <a:pPr marL="12065" marR="5080" indent="-635" algn="ctr">
              <a:lnSpc>
                <a:spcPct val="101499"/>
              </a:lnSpc>
            </a:pPr>
            <a:r>
              <a:rPr lang="es-ES" sz="1400" dirty="0">
                <a:latin typeface="Lato"/>
                <a:cs typeface="Lato"/>
              </a:rPr>
              <a:t>Se estima que </a:t>
            </a:r>
            <a:r>
              <a:rPr sz="1400" dirty="0">
                <a:latin typeface="Lato"/>
                <a:cs typeface="Lato"/>
              </a:rPr>
              <a:t>1</a:t>
            </a:r>
            <a:r>
              <a:rPr lang="es-ES" sz="1400" dirty="0">
                <a:latin typeface="Lato"/>
                <a:cs typeface="Lato"/>
              </a:rPr>
              <a:t>66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mil</a:t>
            </a:r>
            <a:r>
              <a:rPr sz="1400" spc="6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personas,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</a:t>
            </a:r>
            <a:r>
              <a:rPr sz="1400" spc="6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acuerdo</a:t>
            </a:r>
            <a:r>
              <a:rPr sz="1400" spc="60" dirty="0">
                <a:latin typeface="Lato"/>
                <a:cs typeface="Lato"/>
              </a:rPr>
              <a:t> </a:t>
            </a:r>
            <a:r>
              <a:rPr sz="1400" spc="-50" dirty="0">
                <a:latin typeface="Lato"/>
                <a:cs typeface="Lato"/>
              </a:rPr>
              <a:t>a </a:t>
            </a:r>
            <a:r>
              <a:rPr sz="1400" dirty="0">
                <a:latin typeface="Lato"/>
                <a:cs typeface="Lato"/>
              </a:rPr>
              <a:t>proyecciones</a:t>
            </a:r>
            <a:r>
              <a:rPr sz="1400" spc="7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</a:t>
            </a:r>
            <a:r>
              <a:rPr sz="1400" spc="7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población</a:t>
            </a:r>
            <a:r>
              <a:rPr sz="1400" spc="7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2024,</a:t>
            </a:r>
            <a:r>
              <a:rPr sz="1400" spc="70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fuente DANE.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37328" y="4565518"/>
            <a:ext cx="2659831" cy="1954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EA7A25"/>
                </a:solidFill>
                <a:latin typeface="Lato"/>
                <a:cs typeface="Lato"/>
              </a:rPr>
              <a:t>Tamaño</a:t>
            </a:r>
            <a:r>
              <a:rPr sz="1400" b="1" spc="30" dirty="0">
                <a:solidFill>
                  <a:srgbClr val="EA7A25"/>
                </a:solidFill>
                <a:latin typeface="Lato"/>
                <a:cs typeface="Lato"/>
              </a:rPr>
              <a:t> </a:t>
            </a:r>
            <a:r>
              <a:rPr sz="1400" b="1" dirty="0">
                <a:solidFill>
                  <a:srgbClr val="EA7A25"/>
                </a:solidFill>
                <a:latin typeface="Lato"/>
                <a:cs typeface="Lato"/>
              </a:rPr>
              <a:t>de</a:t>
            </a:r>
            <a:r>
              <a:rPr sz="1400" b="1" spc="35" dirty="0">
                <a:solidFill>
                  <a:srgbClr val="EA7A25"/>
                </a:solidFill>
                <a:latin typeface="Lato"/>
                <a:cs typeface="Lato"/>
              </a:rPr>
              <a:t> </a:t>
            </a:r>
            <a:r>
              <a:rPr sz="1400" b="1" spc="-10" dirty="0">
                <a:solidFill>
                  <a:srgbClr val="EA7A25"/>
                </a:solidFill>
                <a:latin typeface="Lato"/>
                <a:cs typeface="Lato"/>
              </a:rPr>
              <a:t>muestra</a:t>
            </a:r>
            <a:endParaRPr sz="1400" dirty="0">
              <a:latin typeface="Lato"/>
              <a:cs typeface="Lato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400" dirty="0">
                <a:latin typeface="Lato"/>
                <a:cs typeface="Lato"/>
              </a:rPr>
              <a:t>1.031</a:t>
            </a:r>
            <a:r>
              <a:rPr sz="1400" spc="7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encuestas</a:t>
            </a:r>
            <a:r>
              <a:rPr sz="1400" spc="70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distribuidas</a:t>
            </a:r>
            <a:endParaRPr sz="1400" dirty="0">
              <a:latin typeface="Lato"/>
              <a:cs typeface="Lato"/>
            </a:endParaRPr>
          </a:p>
          <a:p>
            <a:pPr marL="12700" marR="5080" algn="ctr">
              <a:lnSpc>
                <a:spcPct val="101499"/>
              </a:lnSpc>
            </a:pPr>
            <a:r>
              <a:rPr sz="1400" dirty="0">
                <a:latin typeface="Lato"/>
                <a:cs typeface="Lato"/>
              </a:rPr>
              <a:t>geográﬁcamente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en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6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zonas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la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ciudad </a:t>
            </a:r>
            <a:r>
              <a:rPr sz="1400" dirty="0">
                <a:latin typeface="Lato"/>
                <a:cs typeface="Lato"/>
              </a:rPr>
              <a:t>cubriendo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12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comunas.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Los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spc="-20" dirty="0">
                <a:latin typeface="Lato"/>
                <a:cs typeface="Lato"/>
              </a:rPr>
              <a:t>datos </a:t>
            </a:r>
            <a:r>
              <a:rPr sz="1400" dirty="0">
                <a:latin typeface="Lato"/>
                <a:cs typeface="Lato"/>
              </a:rPr>
              <a:t>muestrales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fueron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calibrados</a:t>
            </a:r>
            <a:r>
              <a:rPr sz="1400" spc="7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a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spc="-25" dirty="0">
                <a:latin typeface="Lato"/>
                <a:cs typeface="Lato"/>
              </a:rPr>
              <a:t>las </a:t>
            </a:r>
            <a:r>
              <a:rPr sz="1400" dirty="0">
                <a:latin typeface="Lato"/>
                <a:cs typeface="Lato"/>
              </a:rPr>
              <a:t>estructuras</a:t>
            </a:r>
            <a:r>
              <a:rPr sz="1400" spc="8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poblacionales</a:t>
            </a:r>
            <a:r>
              <a:rPr sz="1400" spc="8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</a:t>
            </a:r>
            <a:r>
              <a:rPr sz="1400" spc="85" dirty="0">
                <a:latin typeface="Lato"/>
                <a:cs typeface="Lato"/>
              </a:rPr>
              <a:t> </a:t>
            </a:r>
            <a:r>
              <a:rPr sz="1400" spc="-20" dirty="0">
                <a:latin typeface="Lato"/>
                <a:cs typeface="Lato"/>
              </a:rPr>
              <a:t>zona </a:t>
            </a:r>
            <a:r>
              <a:rPr sz="1400" dirty="0">
                <a:latin typeface="Lato"/>
                <a:cs typeface="Lato"/>
              </a:rPr>
              <a:t>geográﬁca,</a:t>
            </a:r>
            <a:r>
              <a:rPr sz="1400" spc="7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comuna,</a:t>
            </a:r>
            <a:r>
              <a:rPr sz="1400" spc="7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sexo,</a:t>
            </a:r>
            <a:r>
              <a:rPr sz="1400" spc="7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grupos</a:t>
            </a:r>
            <a:r>
              <a:rPr sz="1400" spc="7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etarios</a:t>
            </a:r>
            <a:r>
              <a:rPr sz="1400" spc="70" dirty="0">
                <a:latin typeface="Lato"/>
                <a:cs typeface="Lato"/>
              </a:rPr>
              <a:t> </a:t>
            </a:r>
            <a:r>
              <a:rPr sz="1400" spc="-50" dirty="0">
                <a:latin typeface="Lato"/>
                <a:cs typeface="Lato"/>
              </a:rPr>
              <a:t>y </a:t>
            </a:r>
            <a:r>
              <a:rPr sz="1400" dirty="0">
                <a:latin typeface="Lato"/>
                <a:cs typeface="Lato"/>
              </a:rPr>
              <a:t>niveles</a:t>
            </a:r>
            <a:r>
              <a:rPr sz="1400" spc="60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socioeconómicas.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51668" y="1543209"/>
            <a:ext cx="3334864" cy="108350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2540" algn="ctr">
              <a:lnSpc>
                <a:spcPct val="101499"/>
              </a:lnSpc>
              <a:spcBef>
                <a:spcPts val="90"/>
              </a:spcBef>
            </a:pPr>
            <a:r>
              <a:rPr sz="1400" b="1" dirty="0">
                <a:solidFill>
                  <a:srgbClr val="F6BC01"/>
                </a:solidFill>
                <a:latin typeface="Lato"/>
                <a:cs typeface="Lato"/>
              </a:rPr>
              <a:t>Margen</a:t>
            </a:r>
            <a:r>
              <a:rPr sz="1400" b="1" spc="40" dirty="0">
                <a:solidFill>
                  <a:srgbClr val="F6BC01"/>
                </a:solidFill>
                <a:latin typeface="Lato"/>
                <a:cs typeface="Lato"/>
              </a:rPr>
              <a:t> </a:t>
            </a:r>
            <a:r>
              <a:rPr sz="1400" b="1" dirty="0">
                <a:solidFill>
                  <a:srgbClr val="F6BC01"/>
                </a:solidFill>
                <a:latin typeface="Lato"/>
                <a:cs typeface="Lato"/>
              </a:rPr>
              <a:t>de</a:t>
            </a:r>
            <a:r>
              <a:rPr sz="1400" b="1" spc="35" dirty="0">
                <a:solidFill>
                  <a:srgbClr val="F6BC01"/>
                </a:solidFill>
                <a:latin typeface="Lato"/>
                <a:cs typeface="Lato"/>
              </a:rPr>
              <a:t> </a:t>
            </a:r>
            <a:r>
              <a:rPr sz="1400" b="1" dirty="0">
                <a:solidFill>
                  <a:srgbClr val="F6BC01"/>
                </a:solidFill>
                <a:latin typeface="Lato"/>
                <a:cs typeface="Lato"/>
              </a:rPr>
              <a:t>error</a:t>
            </a:r>
            <a:r>
              <a:rPr sz="1400" b="1" spc="35" dirty="0">
                <a:solidFill>
                  <a:srgbClr val="F6BC01"/>
                </a:solidFill>
                <a:latin typeface="Lato"/>
                <a:cs typeface="Lato"/>
              </a:rPr>
              <a:t> </a:t>
            </a:r>
            <a:r>
              <a:rPr sz="1400" b="1" dirty="0">
                <a:solidFill>
                  <a:srgbClr val="F6BC01"/>
                </a:solidFill>
                <a:latin typeface="Lato"/>
                <a:cs typeface="Lato"/>
              </a:rPr>
              <a:t>máximo</a:t>
            </a:r>
            <a:r>
              <a:rPr sz="1400" b="1" spc="30" dirty="0">
                <a:solidFill>
                  <a:srgbClr val="F6BC01"/>
                </a:solidFill>
                <a:latin typeface="Lato"/>
                <a:cs typeface="Lato"/>
              </a:rPr>
              <a:t> </a:t>
            </a:r>
            <a:r>
              <a:rPr sz="1400" b="1" spc="-10" dirty="0">
                <a:solidFill>
                  <a:srgbClr val="F6BC01"/>
                </a:solidFill>
                <a:latin typeface="Lato"/>
                <a:cs typeface="Lato"/>
              </a:rPr>
              <a:t>observado</a:t>
            </a:r>
            <a:r>
              <a:rPr sz="1400" b="1" spc="500" dirty="0">
                <a:solidFill>
                  <a:srgbClr val="F6BC01"/>
                </a:solidFill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4,2%</a:t>
            </a:r>
            <a:r>
              <a:rPr sz="1400" spc="4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para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estimaciones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al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total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spc="-25" dirty="0">
                <a:latin typeface="Lato"/>
                <a:cs typeface="Lato"/>
              </a:rPr>
              <a:t>la </a:t>
            </a:r>
            <a:r>
              <a:rPr sz="1400" dirty="0">
                <a:latin typeface="Lato"/>
                <a:cs typeface="Lato"/>
              </a:rPr>
              <a:t>población,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con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un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nivel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conﬁanza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spc="-25" dirty="0">
                <a:latin typeface="Lato"/>
                <a:cs typeface="Lato"/>
              </a:rPr>
              <a:t>del </a:t>
            </a:r>
            <a:r>
              <a:rPr sz="1400" dirty="0">
                <a:latin typeface="Lato"/>
                <a:cs typeface="Lato"/>
              </a:rPr>
              <a:t>95%</a:t>
            </a:r>
            <a:r>
              <a:rPr sz="1400" spc="6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para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fenómenos</a:t>
            </a:r>
            <a:r>
              <a:rPr sz="1400" spc="6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observados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en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spc="-25" dirty="0">
                <a:latin typeface="Lato"/>
                <a:cs typeface="Lato"/>
              </a:rPr>
              <a:t>la </a:t>
            </a:r>
            <a:r>
              <a:rPr sz="1400" dirty="0">
                <a:latin typeface="Lato"/>
                <a:cs typeface="Lato"/>
              </a:rPr>
              <a:t>población</a:t>
            </a:r>
            <a:r>
              <a:rPr sz="1400" spc="6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con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frecuencia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mínima</a:t>
            </a:r>
            <a:r>
              <a:rPr sz="1400" spc="6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del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spc="-20" dirty="0">
                <a:latin typeface="Lato"/>
                <a:cs typeface="Lato"/>
              </a:rPr>
              <a:t>40%.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32022" y="2893102"/>
            <a:ext cx="3174156" cy="6505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400" b="1" spc="-10" dirty="0">
                <a:solidFill>
                  <a:srgbClr val="0F265C"/>
                </a:solidFill>
                <a:latin typeface="Lato"/>
                <a:cs typeface="Lato"/>
              </a:rPr>
              <a:t>Técnica</a:t>
            </a:r>
            <a:endParaRPr sz="1400" dirty="0">
              <a:latin typeface="Lato"/>
              <a:cs typeface="Lato"/>
            </a:endParaRPr>
          </a:p>
          <a:p>
            <a:pPr marL="12700" marR="5080" algn="ctr">
              <a:lnSpc>
                <a:spcPct val="101499"/>
              </a:lnSpc>
            </a:pPr>
            <a:r>
              <a:rPr sz="1400" dirty="0">
                <a:latin typeface="Lato"/>
                <a:cs typeface="Lato"/>
              </a:rPr>
              <a:t>Encuesta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presencial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en</a:t>
            </a:r>
            <a:r>
              <a:rPr sz="1400" spc="70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hogares </a:t>
            </a:r>
            <a:r>
              <a:rPr sz="1400" dirty="0">
                <a:latin typeface="Lato"/>
                <a:cs typeface="Lato"/>
              </a:rPr>
              <a:t>con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aplicación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</a:t>
            </a:r>
            <a:r>
              <a:rPr sz="1400" spc="50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cuestionario estructurado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15822" y="3943766"/>
            <a:ext cx="4235690" cy="21739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067DC0"/>
                </a:solidFill>
                <a:latin typeface="Lato"/>
                <a:cs typeface="Lato"/>
              </a:rPr>
              <a:t>Temas</a:t>
            </a:r>
            <a:r>
              <a:rPr sz="1400" b="1" spc="30" dirty="0">
                <a:solidFill>
                  <a:srgbClr val="067DC0"/>
                </a:solidFill>
                <a:latin typeface="Lato"/>
                <a:cs typeface="Lato"/>
              </a:rPr>
              <a:t> </a:t>
            </a:r>
            <a:r>
              <a:rPr sz="1400" b="1" dirty="0">
                <a:solidFill>
                  <a:srgbClr val="067DC0"/>
                </a:solidFill>
                <a:latin typeface="Lato"/>
                <a:cs typeface="Lato"/>
              </a:rPr>
              <a:t>por</a:t>
            </a:r>
            <a:r>
              <a:rPr sz="1400" b="1" spc="30" dirty="0">
                <a:solidFill>
                  <a:srgbClr val="067DC0"/>
                </a:solidFill>
                <a:latin typeface="Lato"/>
                <a:cs typeface="Lato"/>
              </a:rPr>
              <a:t> </a:t>
            </a:r>
            <a:r>
              <a:rPr sz="1400" b="1" dirty="0">
                <a:solidFill>
                  <a:srgbClr val="067DC0"/>
                </a:solidFill>
                <a:latin typeface="Lato"/>
                <a:cs typeface="Lato"/>
              </a:rPr>
              <a:t>los</a:t>
            </a:r>
            <a:r>
              <a:rPr sz="1400" b="1" spc="35" dirty="0">
                <a:solidFill>
                  <a:srgbClr val="067DC0"/>
                </a:solidFill>
                <a:latin typeface="Lato"/>
                <a:cs typeface="Lato"/>
              </a:rPr>
              <a:t> </a:t>
            </a:r>
            <a:r>
              <a:rPr sz="1400" b="1" dirty="0">
                <a:solidFill>
                  <a:srgbClr val="067DC0"/>
                </a:solidFill>
                <a:latin typeface="Lato"/>
                <a:cs typeface="Lato"/>
              </a:rPr>
              <a:t>que</a:t>
            </a:r>
            <a:r>
              <a:rPr sz="1400" b="1" spc="30" dirty="0">
                <a:solidFill>
                  <a:srgbClr val="067DC0"/>
                </a:solidFill>
                <a:latin typeface="Lato"/>
                <a:cs typeface="Lato"/>
              </a:rPr>
              <a:t> </a:t>
            </a:r>
            <a:r>
              <a:rPr sz="1400" b="1" dirty="0">
                <a:solidFill>
                  <a:srgbClr val="067DC0"/>
                </a:solidFill>
                <a:latin typeface="Lato"/>
                <a:cs typeface="Lato"/>
              </a:rPr>
              <a:t>se</a:t>
            </a:r>
            <a:r>
              <a:rPr sz="1400" b="1" spc="25" dirty="0">
                <a:solidFill>
                  <a:srgbClr val="067DC0"/>
                </a:solidFill>
                <a:latin typeface="Lato"/>
                <a:cs typeface="Lato"/>
              </a:rPr>
              <a:t> </a:t>
            </a:r>
            <a:r>
              <a:rPr sz="1400" b="1" spc="-10" dirty="0">
                <a:solidFill>
                  <a:srgbClr val="067DC0"/>
                </a:solidFill>
                <a:latin typeface="Lato"/>
                <a:cs typeface="Lato"/>
              </a:rPr>
              <a:t>indagó</a:t>
            </a:r>
            <a:endParaRPr sz="1400" dirty="0">
              <a:latin typeface="Lato"/>
              <a:cs typeface="Lato"/>
            </a:endParaRPr>
          </a:p>
          <a:p>
            <a:pPr marL="12065" marR="5080" algn="ctr">
              <a:lnSpc>
                <a:spcPct val="101499"/>
              </a:lnSpc>
            </a:pPr>
            <a:r>
              <a:rPr sz="1400" dirty="0">
                <a:latin typeface="Lato"/>
                <a:cs typeface="Lato"/>
              </a:rPr>
              <a:t>1</a:t>
            </a:r>
            <a:r>
              <a:rPr lang="es-ES" sz="1400" dirty="0">
                <a:latin typeface="Lato"/>
                <a:cs typeface="Lato"/>
              </a:rPr>
              <a:t>17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preguntas</a:t>
            </a:r>
            <a:r>
              <a:rPr sz="1400" spc="6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que</a:t>
            </a:r>
            <a:r>
              <a:rPr sz="1400" spc="6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cubren</a:t>
            </a:r>
            <a:r>
              <a:rPr sz="1400" spc="6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los</a:t>
            </a:r>
            <a:r>
              <a:rPr sz="1400" spc="60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siguientes </a:t>
            </a:r>
            <a:r>
              <a:rPr sz="1400" dirty="0">
                <a:latin typeface="Lato"/>
                <a:cs typeface="Lato"/>
              </a:rPr>
              <a:t>ejes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temáticos: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clima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opinión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económica, </a:t>
            </a:r>
            <a:r>
              <a:rPr sz="1400" dirty="0">
                <a:latin typeface="Lato"/>
                <a:cs typeface="Lato"/>
              </a:rPr>
              <a:t>alimentación,</a:t>
            </a:r>
            <a:r>
              <a:rPr sz="1400" spc="8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educación,</a:t>
            </a:r>
            <a:r>
              <a:rPr sz="1400" spc="9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salud,</a:t>
            </a:r>
            <a:r>
              <a:rPr sz="1400" spc="90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servicios </a:t>
            </a:r>
            <a:r>
              <a:rPr sz="1400" dirty="0">
                <a:latin typeface="Lato"/>
                <a:cs typeface="Lato"/>
              </a:rPr>
              <a:t>públicos,</a:t>
            </a:r>
            <a:r>
              <a:rPr sz="1400" spc="8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vivienda,</a:t>
            </a:r>
            <a:r>
              <a:rPr sz="1400" spc="8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seguridad,</a:t>
            </a:r>
            <a:r>
              <a:rPr sz="1400" spc="85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participación </a:t>
            </a:r>
            <a:r>
              <a:rPr sz="1400" dirty="0">
                <a:latin typeface="Lato"/>
                <a:cs typeface="Lato"/>
              </a:rPr>
              <a:t>ciudadana,</a:t>
            </a:r>
            <a:r>
              <a:rPr sz="1400" spc="13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corresponsabilidad,</a:t>
            </a:r>
            <a:r>
              <a:rPr sz="1400" spc="135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cultura, </a:t>
            </a:r>
            <a:r>
              <a:rPr sz="1400" dirty="0">
                <a:latin typeface="Lato"/>
                <a:cs typeface="Lato"/>
              </a:rPr>
              <a:t>recreación</a:t>
            </a:r>
            <a:r>
              <a:rPr sz="1400" spc="7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y</a:t>
            </a:r>
            <a:r>
              <a:rPr sz="1400" spc="7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deporte,</a:t>
            </a:r>
            <a:r>
              <a:rPr sz="1400" spc="7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movilidad,</a:t>
            </a:r>
            <a:r>
              <a:rPr sz="1400" spc="70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espacio </a:t>
            </a:r>
            <a:r>
              <a:rPr sz="1400" dirty="0">
                <a:latin typeface="Lato"/>
                <a:cs typeface="Lato"/>
              </a:rPr>
              <a:t>público,</a:t>
            </a:r>
            <a:r>
              <a:rPr sz="1400" spc="7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medio</a:t>
            </a:r>
            <a:r>
              <a:rPr sz="1400" spc="7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ambiente,</a:t>
            </a:r>
            <a:r>
              <a:rPr sz="1400" spc="7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gestión</a:t>
            </a:r>
            <a:r>
              <a:rPr sz="1400" spc="70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pública, </a:t>
            </a:r>
            <a:r>
              <a:rPr sz="1400" dirty="0">
                <a:latin typeface="Lato"/>
                <a:cs typeface="Lato"/>
              </a:rPr>
              <a:t>gestión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global,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concejo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distrital, </a:t>
            </a:r>
            <a:r>
              <a:rPr sz="1400" dirty="0">
                <a:latin typeface="Lato"/>
                <a:cs typeface="Lato"/>
              </a:rPr>
              <a:t>involucramiento</a:t>
            </a:r>
            <a:r>
              <a:rPr sz="1400" spc="10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ciudadano,</a:t>
            </a:r>
            <a:r>
              <a:rPr sz="1400" spc="10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estado</a:t>
            </a:r>
            <a:r>
              <a:rPr sz="1400" spc="100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abierto, </a:t>
            </a:r>
            <a:r>
              <a:rPr sz="1400" dirty="0">
                <a:latin typeface="Lato"/>
                <a:cs typeface="Lato"/>
              </a:rPr>
              <a:t>conﬁanza</a:t>
            </a:r>
            <a:r>
              <a:rPr sz="1400" spc="60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y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conocimiento</a:t>
            </a:r>
            <a:r>
              <a:rPr sz="1400" spc="65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del</a:t>
            </a:r>
            <a:r>
              <a:rPr sz="1400" spc="60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programa </a:t>
            </a:r>
            <a:r>
              <a:rPr sz="1400" dirty="0">
                <a:latin typeface="Lato"/>
                <a:cs typeface="Lato"/>
              </a:rPr>
              <a:t>Cómo</a:t>
            </a:r>
            <a:r>
              <a:rPr sz="1400" spc="55" dirty="0">
                <a:latin typeface="Lato"/>
                <a:cs typeface="Lato"/>
              </a:rPr>
              <a:t> </a:t>
            </a:r>
            <a:r>
              <a:rPr sz="1400" spc="-10" dirty="0">
                <a:latin typeface="Lato"/>
                <a:cs typeface="Lato"/>
              </a:rPr>
              <a:t>Vamos</a:t>
            </a:r>
            <a:r>
              <a:rPr sz="1400" b="1" spc="-10" dirty="0">
                <a:latin typeface="Lato"/>
                <a:cs typeface="Lato"/>
              </a:rPr>
              <a:t>.</a:t>
            </a:r>
            <a:endParaRPr sz="1400" dirty="0"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139663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64B59-7DB9-815F-4698-DD1D19332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4DBC3CB-45D6-67BC-6CC2-A9B3A3AB77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1AAE139-9B9D-EF2B-25FC-492F8E5DE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DFE44D4-28D0-F29B-02B6-F504673C7920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64C82FA-A81D-2EEA-5110-AB3DEDC88D68}"/>
              </a:ext>
            </a:extLst>
          </p:cNvPr>
          <p:cNvSpPr txBox="1"/>
          <p:nvPr/>
        </p:nvSpPr>
        <p:spPr>
          <a:xfrm>
            <a:off x="2247900" y="1518719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 seguro se siente en Buenaventura?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AD5BA56-42AE-1EBA-D3D6-BA120775986F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Seguro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1CF9418-07CB-5CB0-51B5-1E74A6FC5217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seguro ni inseguro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CC874CB-C14A-7F7B-A4C3-BAD8702DB81A}"/>
              </a:ext>
            </a:extLst>
          </p:cNvPr>
          <p:cNvSpPr/>
          <p:nvPr/>
        </p:nvSpPr>
        <p:spPr>
          <a:xfrm>
            <a:off x="6184900" y="3981999"/>
            <a:ext cx="5361645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3DEC824-C484-7008-50EE-797BA7F96500}"/>
              </a:ext>
            </a:extLst>
          </p:cNvPr>
          <p:cNvSpPr/>
          <p:nvPr/>
        </p:nvSpPr>
        <p:spPr>
          <a:xfrm>
            <a:off x="789977" y="3981999"/>
            <a:ext cx="2562823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24%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559AF3A-1EA7-3ACD-E6A5-A74815855213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Inseguro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15BACC0-1E70-330F-ECC2-95D29718EC7A}"/>
              </a:ext>
            </a:extLst>
          </p:cNvPr>
          <p:cNvSpPr/>
          <p:nvPr/>
        </p:nvSpPr>
        <p:spPr>
          <a:xfrm>
            <a:off x="3352800" y="3981999"/>
            <a:ext cx="2832100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26%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E52E190-4343-2949-FB6D-E49872633752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Seguridad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61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2C514-D74C-9C4F-DDC8-DD29BF24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3E8E24CB-1D18-D003-E92D-F63CD5BFEB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CC9701E-81FE-1680-6079-7907A6407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797D74C-B217-A204-06DB-ACA6257679F9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AB9D22-1F4E-A74C-4A08-92A1A9CCCC3C}"/>
              </a:ext>
            </a:extLst>
          </p:cNvPr>
          <p:cNvSpPr txBox="1"/>
          <p:nvPr/>
        </p:nvSpPr>
        <p:spPr>
          <a:xfrm>
            <a:off x="2247900" y="1518719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 seguro se siente en su barrio?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99BC05A-9AB5-0E30-6982-544E8876B238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Seguro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B8A0084-BE66-0755-EE67-F56D6FDF9736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seguro ni inseguro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E95FB5E-AA72-0771-5A89-DA98EA2C0D49}"/>
              </a:ext>
            </a:extLst>
          </p:cNvPr>
          <p:cNvSpPr/>
          <p:nvPr/>
        </p:nvSpPr>
        <p:spPr>
          <a:xfrm>
            <a:off x="9232900" y="3981999"/>
            <a:ext cx="2313645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93DD491-EE26-B0C1-AAD0-8E8B5B663F72}"/>
              </a:ext>
            </a:extLst>
          </p:cNvPr>
          <p:cNvSpPr/>
          <p:nvPr/>
        </p:nvSpPr>
        <p:spPr>
          <a:xfrm>
            <a:off x="789977" y="3981999"/>
            <a:ext cx="6588723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61%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D6C3198-0858-F39A-5F56-F5C57748B325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Inseguro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3AE2259-02E1-1D2D-BB36-FED8A3882D77}"/>
              </a:ext>
            </a:extLst>
          </p:cNvPr>
          <p:cNvSpPr/>
          <p:nvPr/>
        </p:nvSpPr>
        <p:spPr>
          <a:xfrm>
            <a:off x="7378700" y="3981999"/>
            <a:ext cx="1854200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CAFB0D6-6E9B-EC1C-4492-C0647FFDC999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Seguridad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44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45229" y="2489654"/>
            <a:ext cx="6901542" cy="2572204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5 de cada 10 personas se sienten seguros en Buenaventura, 6 de cada 10 se sienten muy seguro en el barrio.</a:t>
            </a:r>
          </a:p>
          <a:p>
            <a:pPr marL="0" indent="0">
              <a:buNone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Por comuna la de mayor percepción de seguridad es la dos, donde 7 de cada 10, se sienten seguros.</a:t>
            </a: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9C7A0D0-A286-7D6E-3942-499025F1B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B7FF67E-5F0C-2547-B8D3-EB9DBBC0B5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1AF8253-1871-E92C-078E-4F783D7829E7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488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9D1AD-438A-F24B-9824-3D176F489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A0497218-DD82-0D88-E026-045E0DFD31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589BCD4-A835-6B7E-7900-3A32C9EAE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094B7B-1130-A1D4-0CFC-D636C8101B32}"/>
              </a:ext>
            </a:extLst>
          </p:cNvPr>
          <p:cNvSpPr txBox="1"/>
          <p:nvPr/>
        </p:nvSpPr>
        <p:spPr>
          <a:xfrm>
            <a:off x="6660682" y="894946"/>
            <a:ext cx="29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67DC0"/>
                </a:solidFill>
                <a:latin typeface="Lato" panose="020F0502020204030203" pitchFamily="34" charset="0"/>
              </a:rPr>
              <a:t>ACTIVOS DE LAS PERSONAS</a:t>
            </a:r>
            <a:endParaRPr lang="es-CO" sz="1400" b="1" dirty="0">
              <a:solidFill>
                <a:srgbClr val="067DC0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6ABD4B-D79D-4297-3941-E2EEF6C6E304}"/>
              </a:ext>
            </a:extLst>
          </p:cNvPr>
          <p:cNvSpPr txBox="1"/>
          <p:nvPr/>
        </p:nvSpPr>
        <p:spPr>
          <a:xfrm>
            <a:off x="3175000" y="1300999"/>
            <a:ext cx="584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¿Cuáles son los 3 principales problemas de seguridad en su barrio?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8B8FF1A-21B4-A7D6-CF19-718111F50DC9}"/>
              </a:ext>
            </a:extLst>
          </p:cNvPr>
          <p:cNvSpPr/>
          <p:nvPr/>
        </p:nvSpPr>
        <p:spPr>
          <a:xfrm>
            <a:off x="4952532" y="2392679"/>
            <a:ext cx="3416300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33%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CD68482-DC84-DF16-3409-F220628F1AD0}"/>
              </a:ext>
            </a:extLst>
          </p:cNvPr>
          <p:cNvSpPr/>
          <p:nvPr/>
        </p:nvSpPr>
        <p:spPr>
          <a:xfrm>
            <a:off x="4952531" y="3052723"/>
            <a:ext cx="1439801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18%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84D4938-A1C4-0696-3AAC-43EEDDCD1E62}"/>
              </a:ext>
            </a:extLst>
          </p:cNvPr>
          <p:cNvSpPr/>
          <p:nvPr/>
        </p:nvSpPr>
        <p:spPr>
          <a:xfrm>
            <a:off x="4952532" y="3712767"/>
            <a:ext cx="1143467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9%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134DF4A-F582-D5BD-0E6A-3A744B5B4EE2}"/>
              </a:ext>
            </a:extLst>
          </p:cNvPr>
          <p:cNvSpPr/>
          <p:nvPr/>
        </p:nvSpPr>
        <p:spPr>
          <a:xfrm>
            <a:off x="4952532" y="4372811"/>
            <a:ext cx="976630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7%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6C4C3A5-7F63-41EB-70F2-2E64D5513459}"/>
              </a:ext>
            </a:extLst>
          </p:cNvPr>
          <p:cNvSpPr/>
          <p:nvPr/>
        </p:nvSpPr>
        <p:spPr>
          <a:xfrm>
            <a:off x="4952532" y="5032855"/>
            <a:ext cx="864068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6%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7C8BE56-0159-8BB2-8BA9-BBB3C8AA269F}"/>
              </a:ext>
            </a:extLst>
          </p:cNvPr>
          <p:cNvSpPr/>
          <p:nvPr/>
        </p:nvSpPr>
        <p:spPr>
          <a:xfrm>
            <a:off x="4952533" y="5692899"/>
            <a:ext cx="658995" cy="64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5%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4D25BB-93D3-5ECF-84C0-3515751F9C4A}"/>
              </a:ext>
            </a:extLst>
          </p:cNvPr>
          <p:cNvSpPr txBox="1"/>
          <p:nvPr/>
        </p:nvSpPr>
        <p:spPr>
          <a:xfrm>
            <a:off x="1491373" y="2538050"/>
            <a:ext cx="341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Bandas criminales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62A8411-65A8-B1F0-637B-B7A1EF715412}"/>
              </a:ext>
            </a:extLst>
          </p:cNvPr>
          <p:cNvSpPr txBox="1"/>
          <p:nvPr/>
        </p:nvSpPr>
        <p:spPr>
          <a:xfrm>
            <a:off x="1162050" y="3251881"/>
            <a:ext cx="3745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Atracos callejeros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BE1D4DA-D2C9-90DE-9AFB-DD8F3F0C685A}"/>
              </a:ext>
            </a:extLst>
          </p:cNvPr>
          <p:cNvSpPr txBox="1"/>
          <p:nvPr/>
        </p:nvSpPr>
        <p:spPr>
          <a:xfrm>
            <a:off x="901700" y="3869320"/>
            <a:ext cx="4005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Drogadicción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9AE0949-0425-F7AC-134A-EA4B25932A3F}"/>
              </a:ext>
            </a:extLst>
          </p:cNvPr>
          <p:cNvSpPr txBox="1"/>
          <p:nvPr/>
        </p:nvSpPr>
        <p:spPr>
          <a:xfrm>
            <a:off x="1689101" y="4557488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Extorsión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FCEB6FA-A811-7FB6-143D-749BF3AA92AB}"/>
              </a:ext>
            </a:extLst>
          </p:cNvPr>
          <p:cNvSpPr txBox="1"/>
          <p:nvPr/>
        </p:nvSpPr>
        <p:spPr>
          <a:xfrm>
            <a:off x="1689101" y="5093445"/>
            <a:ext cx="321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Presencia de grupos armados al margen de la ley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53F852B-4E31-C115-CF1C-22F543881416}"/>
              </a:ext>
            </a:extLst>
          </p:cNvPr>
          <p:cNvSpPr txBox="1"/>
          <p:nvPr/>
        </p:nvSpPr>
        <p:spPr>
          <a:xfrm>
            <a:off x="1689101" y="5861210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Casos de homicidios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0B86C1D-2D96-092D-6809-BE592CC3D668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Seguridad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261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435DA-11DA-2112-7C66-0E6197A7B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A83B820-2745-FADB-58C3-1801B8B89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685799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D42E482-8FAC-6457-1E24-C58D45A860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6348" y="567023"/>
            <a:ext cx="2849338" cy="86989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36B4008-8985-9195-D0FF-B16F83DA939B}"/>
              </a:ext>
            </a:extLst>
          </p:cNvPr>
          <p:cNvSpPr txBox="1"/>
          <p:nvPr/>
        </p:nvSpPr>
        <p:spPr>
          <a:xfrm>
            <a:off x="723900" y="2870769"/>
            <a:ext cx="1074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chemeClr val="bg1"/>
                </a:solidFill>
                <a:latin typeface="Lato" panose="020F0502020204030203" pitchFamily="34" charset="0"/>
              </a:rPr>
              <a:t>HÁBITAT</a:t>
            </a:r>
            <a:endParaRPr lang="es-CO" sz="66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F60C809-8356-88EB-1FBB-1E2C7ACAF9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943" y="567022"/>
            <a:ext cx="7200669" cy="126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422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DED5C-5E88-1EB5-21C4-69D2F9126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42A492B-F1EF-DADC-B60C-C2F14AD4E9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269818-50F6-1AC3-DDB5-49B6BA130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3A30E5-B19B-4541-EA9D-0265DE515E67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5BAC7C-DEA6-A560-CB7D-5C10D5F4F42E}"/>
              </a:ext>
            </a:extLst>
          </p:cNvPr>
          <p:cNvSpPr txBox="1"/>
          <p:nvPr/>
        </p:nvSpPr>
        <p:spPr>
          <a:xfrm>
            <a:off x="3175000" y="1300999"/>
            <a:ext cx="584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¿Usted vive en una vivienda…?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04CA480-5E60-4088-B83C-BBD874092A7D}"/>
              </a:ext>
            </a:extLst>
          </p:cNvPr>
          <p:cNvSpPr/>
          <p:nvPr/>
        </p:nvSpPr>
        <p:spPr>
          <a:xfrm>
            <a:off x="4952532" y="2392679"/>
            <a:ext cx="3065312" cy="644401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36%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DBE0E09-DC59-FD34-3D79-59A0C1EA41CE}"/>
              </a:ext>
            </a:extLst>
          </p:cNvPr>
          <p:cNvSpPr/>
          <p:nvPr/>
        </p:nvSpPr>
        <p:spPr>
          <a:xfrm>
            <a:off x="4952531" y="3052723"/>
            <a:ext cx="2593675" cy="644401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35%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D1DF7A2-816A-DD97-C603-0B20AFC5B708}"/>
              </a:ext>
            </a:extLst>
          </p:cNvPr>
          <p:cNvSpPr/>
          <p:nvPr/>
        </p:nvSpPr>
        <p:spPr>
          <a:xfrm>
            <a:off x="4952532" y="3712767"/>
            <a:ext cx="1143467" cy="644401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23%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FEA7D2F-E521-C188-8B80-7EC6C7006D42}"/>
              </a:ext>
            </a:extLst>
          </p:cNvPr>
          <p:cNvSpPr/>
          <p:nvPr/>
        </p:nvSpPr>
        <p:spPr>
          <a:xfrm>
            <a:off x="4952532" y="4372811"/>
            <a:ext cx="803375" cy="644401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4%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4D92431-02B8-1030-A5F8-231EEA69135B}"/>
              </a:ext>
            </a:extLst>
          </p:cNvPr>
          <p:cNvSpPr/>
          <p:nvPr/>
        </p:nvSpPr>
        <p:spPr>
          <a:xfrm>
            <a:off x="4952532" y="5032855"/>
            <a:ext cx="620495" cy="644401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1%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EF8F214-E6D5-C278-479B-0C9B0E83460F}"/>
              </a:ext>
            </a:extLst>
          </p:cNvPr>
          <p:cNvSpPr txBox="1"/>
          <p:nvPr/>
        </p:nvSpPr>
        <p:spPr>
          <a:xfrm>
            <a:off x="1491373" y="2583827"/>
            <a:ext cx="341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Arrendada o subarrendada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628458B-8AA1-ACE1-C6A8-5456C1E4261D}"/>
              </a:ext>
            </a:extLst>
          </p:cNvPr>
          <p:cNvSpPr txBox="1"/>
          <p:nvPr/>
        </p:nvSpPr>
        <p:spPr>
          <a:xfrm>
            <a:off x="1162050" y="3221034"/>
            <a:ext cx="3745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Propia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2C16EB-92C6-7860-1605-3830A6D1A017}"/>
              </a:ext>
            </a:extLst>
          </p:cNvPr>
          <p:cNvSpPr txBox="1"/>
          <p:nvPr/>
        </p:nvSpPr>
        <p:spPr>
          <a:xfrm>
            <a:off x="901700" y="3869320"/>
            <a:ext cx="4005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De propiedad familiar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E7CF9F8-1D84-9196-313F-D29CE4F69F71}"/>
              </a:ext>
            </a:extLst>
          </p:cNvPr>
          <p:cNvSpPr txBox="1"/>
          <p:nvPr/>
        </p:nvSpPr>
        <p:spPr>
          <a:xfrm>
            <a:off x="1689101" y="4433401"/>
            <a:ext cx="321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En usufructo (ningún miembro es dueño y viven sin pagar arriendo)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4332F66-50CB-F378-2BD0-0E58D9C84CCC}"/>
              </a:ext>
            </a:extLst>
          </p:cNvPr>
          <p:cNvSpPr txBox="1"/>
          <p:nvPr/>
        </p:nvSpPr>
        <p:spPr>
          <a:xfrm>
            <a:off x="1689101" y="5201166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Es propiedad colectiva o copropiedad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1547408-FE8B-7EBD-8349-A44B0E979F05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Entorno y Servicios Públicos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112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0" y="3145802"/>
            <a:ext cx="6096000" cy="1436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de cada 10 ciudadanos viven en arriendo o subarriendo, 4 en vivienda propia, el resto en vivienda familiar.</a:t>
            </a:r>
            <a:endParaRPr lang="es-CO" sz="28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194ACC76-B260-A4A7-8877-81D1D4DCD3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B0695D-DA77-5F64-CE6F-D0A2027ED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67063D8-31E4-392B-29CC-717FFE12554A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256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0" y="2993402"/>
            <a:ext cx="6096000" cy="1436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de cada 10 ciudadanos viven en arriendo o subarriendo, 4 en vivienda propia, el resto en vivienda familiar.</a:t>
            </a:r>
            <a:endParaRPr lang="es-CO" sz="28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39CA7A0C-2338-5E45-43E4-2F72CB063F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E00F5B6-B87B-DFF7-A783-993D93AAE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FB8AA35-D492-AC19-9854-6897525AD156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523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37A67-E89F-A12D-6C67-C14C07DD4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06E4A22-03F2-7D8D-7A24-51A8696EB7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913CEB-A4D2-8E68-EB4A-CC0DCA784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1A8F2D1-A855-B367-5062-87B1DCC1E031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1DF73-08FF-BA8C-1B3B-13A4F1DF03A5}"/>
              </a:ext>
            </a:extLst>
          </p:cNvPr>
          <p:cNvSpPr txBox="1"/>
          <p:nvPr/>
        </p:nvSpPr>
        <p:spPr>
          <a:xfrm>
            <a:off x="3175000" y="1300999"/>
            <a:ext cx="584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¿Por qué no vive en vivienda propia?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54AAEC3-C38D-2FD7-C46E-1C8A4646997F}"/>
              </a:ext>
            </a:extLst>
          </p:cNvPr>
          <p:cNvSpPr/>
          <p:nvPr/>
        </p:nvSpPr>
        <p:spPr>
          <a:xfrm>
            <a:off x="4952532" y="2392679"/>
            <a:ext cx="3065312" cy="644401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34%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392A9A7-D1ED-FAFA-DA3B-E47B3740267D}"/>
              </a:ext>
            </a:extLst>
          </p:cNvPr>
          <p:cNvSpPr/>
          <p:nvPr/>
        </p:nvSpPr>
        <p:spPr>
          <a:xfrm>
            <a:off x="4952532" y="3052723"/>
            <a:ext cx="2218736" cy="644401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30%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9BAC466-4FC7-25D5-8926-27DA0774F1CE}"/>
              </a:ext>
            </a:extLst>
          </p:cNvPr>
          <p:cNvSpPr/>
          <p:nvPr/>
        </p:nvSpPr>
        <p:spPr>
          <a:xfrm>
            <a:off x="4952532" y="3712767"/>
            <a:ext cx="803375" cy="644401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7%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CBD94F-A979-7BBD-A1BE-579792D40B1E}"/>
              </a:ext>
            </a:extLst>
          </p:cNvPr>
          <p:cNvSpPr/>
          <p:nvPr/>
        </p:nvSpPr>
        <p:spPr>
          <a:xfrm>
            <a:off x="4952532" y="4372811"/>
            <a:ext cx="803375" cy="644401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7%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4564AFA-A9C3-B6CC-EF5C-39034FDD165F}"/>
              </a:ext>
            </a:extLst>
          </p:cNvPr>
          <p:cNvSpPr/>
          <p:nvPr/>
        </p:nvSpPr>
        <p:spPr>
          <a:xfrm>
            <a:off x="4952532" y="5032855"/>
            <a:ext cx="620495" cy="644401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6%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AFED255-1CE0-F62C-48FC-D60631913C6F}"/>
              </a:ext>
            </a:extLst>
          </p:cNvPr>
          <p:cNvSpPr txBox="1"/>
          <p:nvPr/>
        </p:nvSpPr>
        <p:spPr>
          <a:xfrm>
            <a:off x="1689101" y="2441510"/>
            <a:ext cx="321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Otras razones relacionadas con recursos económicos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9A6324-626B-9944-E689-D5B4006C1899}"/>
              </a:ext>
            </a:extLst>
          </p:cNvPr>
          <p:cNvSpPr txBox="1"/>
          <p:nvPr/>
        </p:nvSpPr>
        <p:spPr>
          <a:xfrm>
            <a:off x="1162050" y="3136149"/>
            <a:ext cx="3745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Le interesa comprar, pero no tiene para la cuota inicial y/o cuota mensual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4237E8F-C888-100D-A7CB-4DDA856180C3}"/>
              </a:ext>
            </a:extLst>
          </p:cNvPr>
          <p:cNvSpPr txBox="1"/>
          <p:nvPr/>
        </p:nvSpPr>
        <p:spPr>
          <a:xfrm>
            <a:off x="901700" y="3869320"/>
            <a:ext cx="4005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Otra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905B122-F412-FF3D-9711-B2369FCDE1AB}"/>
              </a:ext>
            </a:extLst>
          </p:cNvPr>
          <p:cNvSpPr txBox="1"/>
          <p:nvPr/>
        </p:nvSpPr>
        <p:spPr>
          <a:xfrm>
            <a:off x="1689101" y="4511295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Tiene casa propia, pero no vive en ella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A8B25D4-96BE-CD10-0B05-307DA9DA0DEC}"/>
              </a:ext>
            </a:extLst>
          </p:cNvPr>
          <p:cNvSpPr txBox="1"/>
          <p:nvPr/>
        </p:nvSpPr>
        <p:spPr>
          <a:xfrm>
            <a:off x="1689101" y="5201166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Falta de recursos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7BFD756-C8B6-4DC7-E7C5-C55AE3E5CF08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Entorno y Servicios Públicos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942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92086" y="3256417"/>
            <a:ext cx="8207828" cy="1489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No vive en vivienda propia por razones económicas 34%, le interesa comprar, pero no tiene para la cuota inicial o mensual 30%. </a:t>
            </a:r>
          </a:p>
          <a:p>
            <a:pPr marL="0" indent="0">
              <a:buNone/>
            </a:pP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D55B12FA-D24F-C52E-E32A-96629BFA81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899817C-D561-CE3C-160E-CCD812E95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BB7BE61-7A1C-8EE7-E99B-3BA1BB72ED34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0993B-8A56-D2E3-6F8A-73153A9D9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49684E58-E708-D595-63DA-3A38A5B48C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4226EB3-C2F4-5A19-900A-92D2D4B9A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grpSp>
        <p:nvGrpSpPr>
          <p:cNvPr id="2" name="object 21">
            <a:extLst>
              <a:ext uri="{FF2B5EF4-FFF2-40B4-BE49-F238E27FC236}">
                <a16:creationId xmlns:a16="http://schemas.microsoft.com/office/drawing/2014/main" id="{05CA241C-3E97-E388-05F5-5F196CBE993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43000" y="1268672"/>
            <a:ext cx="9906000" cy="4975928"/>
            <a:chOff x="4327893" y="3619355"/>
            <a:chExt cx="12757785" cy="6408420"/>
          </a:xfrm>
        </p:grpSpPr>
        <p:pic>
          <p:nvPicPr>
            <p:cNvPr id="3" name="object 22">
              <a:extLst>
                <a:ext uri="{FF2B5EF4-FFF2-40B4-BE49-F238E27FC236}">
                  <a16:creationId xmlns:a16="http://schemas.microsoft.com/office/drawing/2014/main" id="{6FBDB261-F384-F5BF-72CA-6643F336090D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7893" y="4036225"/>
              <a:ext cx="12757659" cy="5991296"/>
            </a:xfrm>
            <a:prstGeom prst="rect">
              <a:avLst/>
            </a:prstGeom>
          </p:spPr>
        </p:pic>
        <p:sp>
          <p:nvSpPr>
            <p:cNvPr id="4" name="object 23">
              <a:extLst>
                <a:ext uri="{FF2B5EF4-FFF2-40B4-BE49-F238E27FC236}">
                  <a16:creationId xmlns:a16="http://schemas.microsoft.com/office/drawing/2014/main" id="{2260360D-E3BD-28E4-58D6-980623E2FA2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79204" y="3619355"/>
              <a:ext cx="0" cy="2588260"/>
            </a:xfrm>
            <a:custGeom>
              <a:avLst/>
              <a:gdLst/>
              <a:ahLst/>
              <a:cxnLst/>
              <a:rect l="l" t="t" r="r" b="b"/>
              <a:pathLst>
                <a:path h="2588260">
                  <a:moveTo>
                    <a:pt x="0" y="2587963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70D33"/>
                </a:solidFill>
              </a:endParaRPr>
            </a:p>
          </p:txBody>
        </p:sp>
        <p:sp>
          <p:nvSpPr>
            <p:cNvPr id="6" name="object 24">
              <a:extLst>
                <a:ext uri="{FF2B5EF4-FFF2-40B4-BE49-F238E27FC236}">
                  <a16:creationId xmlns:a16="http://schemas.microsoft.com/office/drawing/2014/main" id="{923B28AA-0CB9-F2F1-23E5-6F6C643CAD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94535" y="5211796"/>
              <a:ext cx="0" cy="1184275"/>
            </a:xfrm>
            <a:custGeom>
              <a:avLst/>
              <a:gdLst/>
              <a:ahLst/>
              <a:cxnLst/>
              <a:rect l="l" t="t" r="r" b="b"/>
              <a:pathLst>
                <a:path h="1184275">
                  <a:moveTo>
                    <a:pt x="0" y="1183702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70D33"/>
                </a:solidFill>
              </a:endParaRPr>
            </a:p>
          </p:txBody>
        </p:sp>
        <p:sp>
          <p:nvSpPr>
            <p:cNvPr id="8" name="object 25">
              <a:extLst>
                <a:ext uri="{FF2B5EF4-FFF2-40B4-BE49-F238E27FC236}">
                  <a16:creationId xmlns:a16="http://schemas.microsoft.com/office/drawing/2014/main" id="{01C6D2A0-7B8E-8636-E206-657EE49D31C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29254" y="7081436"/>
              <a:ext cx="0" cy="828040"/>
            </a:xfrm>
            <a:custGeom>
              <a:avLst/>
              <a:gdLst/>
              <a:ahLst/>
              <a:cxnLst/>
              <a:rect l="l" t="t" r="r" b="b"/>
              <a:pathLst>
                <a:path h="828040">
                  <a:moveTo>
                    <a:pt x="0" y="827587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70D33"/>
                </a:solidFill>
              </a:endParaRPr>
            </a:p>
          </p:txBody>
        </p:sp>
        <p:sp>
          <p:nvSpPr>
            <p:cNvPr id="9" name="object 26">
              <a:extLst>
                <a:ext uri="{FF2B5EF4-FFF2-40B4-BE49-F238E27FC236}">
                  <a16:creationId xmlns:a16="http://schemas.microsoft.com/office/drawing/2014/main" id="{0A2FDF10-7AE8-ECE8-01FD-690C1F8815F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51940" y="7081445"/>
              <a:ext cx="0" cy="668020"/>
            </a:xfrm>
            <a:custGeom>
              <a:avLst/>
              <a:gdLst/>
              <a:ahLst/>
              <a:cxnLst/>
              <a:rect l="l" t="t" r="r" b="b"/>
              <a:pathLst>
                <a:path h="668020">
                  <a:moveTo>
                    <a:pt x="0" y="667728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70D33"/>
                </a:solidFill>
              </a:endParaRPr>
            </a:p>
          </p:txBody>
        </p:sp>
        <p:sp>
          <p:nvSpPr>
            <p:cNvPr id="10" name="object 27">
              <a:extLst>
                <a:ext uri="{FF2B5EF4-FFF2-40B4-BE49-F238E27FC236}">
                  <a16:creationId xmlns:a16="http://schemas.microsoft.com/office/drawing/2014/main" id="{CA38471A-A7C4-CC9D-02B6-C33D15047BD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05083" y="7868551"/>
              <a:ext cx="0" cy="1699895"/>
            </a:xfrm>
            <a:custGeom>
              <a:avLst/>
              <a:gdLst/>
              <a:ahLst/>
              <a:cxnLst/>
              <a:rect l="l" t="t" r="r" b="b"/>
              <a:pathLst>
                <a:path h="1699895">
                  <a:moveTo>
                    <a:pt x="0" y="1699686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70D33"/>
                </a:solidFill>
              </a:endParaRPr>
            </a:p>
          </p:txBody>
        </p:sp>
        <p:sp>
          <p:nvSpPr>
            <p:cNvPr id="11" name="object 28">
              <a:extLst>
                <a:ext uri="{FF2B5EF4-FFF2-40B4-BE49-F238E27FC236}">
                  <a16:creationId xmlns:a16="http://schemas.microsoft.com/office/drawing/2014/main" id="{7BA6DCE5-15F8-3299-2109-4878956E730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650559" y="7868556"/>
              <a:ext cx="0" cy="1771014"/>
            </a:xfrm>
            <a:custGeom>
              <a:avLst/>
              <a:gdLst/>
              <a:ahLst/>
              <a:cxnLst/>
              <a:rect l="l" t="t" r="r" b="b"/>
              <a:pathLst>
                <a:path h="1771015">
                  <a:moveTo>
                    <a:pt x="0" y="1770501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70D33"/>
                </a:solidFill>
              </a:endParaRPr>
            </a:p>
          </p:txBody>
        </p:sp>
        <p:sp>
          <p:nvSpPr>
            <p:cNvPr id="12" name="object 29">
              <a:extLst>
                <a:ext uri="{FF2B5EF4-FFF2-40B4-BE49-F238E27FC236}">
                  <a16:creationId xmlns:a16="http://schemas.microsoft.com/office/drawing/2014/main" id="{2D353F65-945C-84F6-337F-C09D277190E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80585" y="6624142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4">
                  <a:moveTo>
                    <a:pt x="0" y="629289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70D33"/>
                </a:solidFill>
              </a:endParaRPr>
            </a:p>
          </p:txBody>
        </p:sp>
      </p:grpSp>
      <p:sp>
        <p:nvSpPr>
          <p:cNvPr id="21" name="object 38" descr="$PPTXTitle">
            <a:extLst>
              <a:ext uri="{FF2B5EF4-FFF2-40B4-BE49-F238E27FC236}">
                <a16:creationId xmlns:a16="http://schemas.microsoft.com/office/drawing/2014/main" id="{B5D182FD-FC97-8244-9C0A-0C8D9724E2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6631" y="5681144"/>
            <a:ext cx="2556310" cy="69249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b="1" spc="-10" dirty="0">
                <a:solidFill>
                  <a:srgbClr val="067DC0"/>
                </a:solidFill>
                <a:latin typeface="Lato" panose="020F0502020204030203" pitchFamily="34" charset="0"/>
              </a:rPr>
              <a:t>URBANO</a:t>
            </a:r>
            <a:endParaRPr b="1" dirty="0">
              <a:latin typeface="Lato" panose="020F0502020204030203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04134" y="5866452"/>
            <a:ext cx="757555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3200" b="1" spc="-25" dirty="0">
                <a:solidFill>
                  <a:srgbClr val="070D33"/>
                </a:solidFill>
                <a:latin typeface="Lato"/>
                <a:cs typeface="Lato"/>
              </a:rPr>
              <a:t>91</a:t>
            </a:r>
            <a:endParaRPr sz="3200" b="1" dirty="0">
              <a:solidFill>
                <a:srgbClr val="070D33"/>
              </a:solidFill>
              <a:latin typeface="Lato"/>
              <a:cs typeface="Lato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3053D8A0-8F2D-EA10-79F2-E9B18F19AA28}"/>
              </a:ext>
            </a:extLst>
          </p:cNvPr>
          <p:cNvSpPr txBox="1"/>
          <p:nvPr/>
        </p:nvSpPr>
        <p:spPr>
          <a:xfrm>
            <a:off x="1027075" y="3494792"/>
            <a:ext cx="757555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3200" b="1" spc="-25" dirty="0">
                <a:solidFill>
                  <a:srgbClr val="070D33"/>
                </a:solidFill>
                <a:latin typeface="Lato"/>
                <a:cs typeface="Lato"/>
              </a:rPr>
              <a:t>9</a:t>
            </a:r>
            <a:r>
              <a:rPr lang="es-ES" sz="3200" b="1" spc="-25" dirty="0">
                <a:solidFill>
                  <a:srgbClr val="070D33"/>
                </a:solidFill>
                <a:latin typeface="Lato"/>
                <a:cs typeface="Lato"/>
              </a:rPr>
              <a:t>2</a:t>
            </a:r>
            <a:endParaRPr sz="3200" b="1" dirty="0">
              <a:solidFill>
                <a:srgbClr val="070D33"/>
              </a:solidFill>
              <a:latin typeface="Lato"/>
              <a:cs typeface="Lato"/>
            </a:endParaRPr>
          </a:p>
        </p:txBody>
      </p:sp>
      <p:sp>
        <p:nvSpPr>
          <p:cNvPr id="35" name="object 33">
            <a:extLst>
              <a:ext uri="{FF2B5EF4-FFF2-40B4-BE49-F238E27FC236}">
                <a16:creationId xmlns:a16="http://schemas.microsoft.com/office/drawing/2014/main" id="{95C5147B-9991-463E-279F-BFEF774CBD64}"/>
              </a:ext>
            </a:extLst>
          </p:cNvPr>
          <p:cNvSpPr txBox="1"/>
          <p:nvPr/>
        </p:nvSpPr>
        <p:spPr>
          <a:xfrm>
            <a:off x="1959365" y="4001981"/>
            <a:ext cx="757555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s-ES" sz="3200" b="1" spc="-25" dirty="0">
                <a:solidFill>
                  <a:srgbClr val="070D33"/>
                </a:solidFill>
                <a:latin typeface="Lato"/>
                <a:cs typeface="Lato"/>
              </a:rPr>
              <a:t>65</a:t>
            </a:r>
            <a:endParaRPr sz="3200" b="1" dirty="0">
              <a:solidFill>
                <a:srgbClr val="070D33"/>
              </a:solidFill>
              <a:latin typeface="Lato"/>
              <a:cs typeface="Lato"/>
            </a:endParaRPr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40062600-C48F-0362-4EDC-2AEEBD2BE337}"/>
              </a:ext>
            </a:extLst>
          </p:cNvPr>
          <p:cNvSpPr txBox="1"/>
          <p:nvPr/>
        </p:nvSpPr>
        <p:spPr>
          <a:xfrm>
            <a:off x="2676624" y="4613180"/>
            <a:ext cx="757555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s-ES" sz="3200" b="1" spc="-25" dirty="0">
                <a:solidFill>
                  <a:srgbClr val="070D33"/>
                </a:solidFill>
                <a:latin typeface="Lato"/>
                <a:cs typeface="Lato"/>
              </a:rPr>
              <a:t>62</a:t>
            </a:r>
            <a:endParaRPr sz="3200" b="1" dirty="0">
              <a:solidFill>
                <a:srgbClr val="070D33"/>
              </a:solidFill>
              <a:latin typeface="Lato"/>
              <a:cs typeface="Lato"/>
            </a:endParaRPr>
          </a:p>
        </p:txBody>
      </p:sp>
      <p:sp>
        <p:nvSpPr>
          <p:cNvPr id="37" name="object 33">
            <a:extLst>
              <a:ext uri="{FF2B5EF4-FFF2-40B4-BE49-F238E27FC236}">
                <a16:creationId xmlns:a16="http://schemas.microsoft.com/office/drawing/2014/main" id="{9514A4F0-1D3F-2E0D-C6EB-843616314E4C}"/>
              </a:ext>
            </a:extLst>
          </p:cNvPr>
          <p:cNvSpPr txBox="1"/>
          <p:nvPr/>
        </p:nvSpPr>
        <p:spPr>
          <a:xfrm>
            <a:off x="2250023" y="1370256"/>
            <a:ext cx="757555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s-ES" sz="3200" b="1" spc="-25" dirty="0">
                <a:solidFill>
                  <a:srgbClr val="070D33"/>
                </a:solidFill>
                <a:latin typeface="Lato"/>
                <a:cs typeface="Lato"/>
              </a:rPr>
              <a:t>69</a:t>
            </a:r>
            <a:endParaRPr sz="3200" b="1" dirty="0">
              <a:solidFill>
                <a:srgbClr val="070D33"/>
              </a:solidFill>
              <a:latin typeface="Lato"/>
              <a:cs typeface="Lato"/>
            </a:endParaRPr>
          </a:p>
        </p:txBody>
      </p:sp>
      <p:sp>
        <p:nvSpPr>
          <p:cNvPr id="38" name="object 33">
            <a:extLst>
              <a:ext uri="{FF2B5EF4-FFF2-40B4-BE49-F238E27FC236}">
                <a16:creationId xmlns:a16="http://schemas.microsoft.com/office/drawing/2014/main" id="{CD5ECE34-108B-6E9B-69E7-72A5B36BAFDE}"/>
              </a:ext>
            </a:extLst>
          </p:cNvPr>
          <p:cNvSpPr txBox="1"/>
          <p:nvPr/>
        </p:nvSpPr>
        <p:spPr>
          <a:xfrm>
            <a:off x="3735823" y="1592357"/>
            <a:ext cx="757555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s-ES" sz="3200" b="1" spc="-25" dirty="0">
                <a:solidFill>
                  <a:srgbClr val="070D33"/>
                </a:solidFill>
                <a:latin typeface="Lato"/>
                <a:cs typeface="Lato"/>
              </a:rPr>
              <a:t>8</a:t>
            </a:r>
            <a:r>
              <a:rPr sz="3200" b="1" spc="-25" dirty="0">
                <a:solidFill>
                  <a:srgbClr val="070D33"/>
                </a:solidFill>
                <a:latin typeface="Lato"/>
                <a:cs typeface="Lato"/>
              </a:rPr>
              <a:t>1</a:t>
            </a:r>
            <a:endParaRPr sz="3200" b="1" dirty="0">
              <a:solidFill>
                <a:srgbClr val="070D33"/>
              </a:solidFill>
              <a:latin typeface="Lato"/>
              <a:cs typeface="Lato"/>
            </a:endParaRPr>
          </a:p>
        </p:txBody>
      </p:sp>
      <p:sp>
        <p:nvSpPr>
          <p:cNvPr id="39" name="object 33">
            <a:extLst>
              <a:ext uri="{FF2B5EF4-FFF2-40B4-BE49-F238E27FC236}">
                <a16:creationId xmlns:a16="http://schemas.microsoft.com/office/drawing/2014/main" id="{B3675ED6-F3F1-A4BE-BF8F-D1F17E499580}"/>
              </a:ext>
            </a:extLst>
          </p:cNvPr>
          <p:cNvSpPr txBox="1"/>
          <p:nvPr/>
        </p:nvSpPr>
        <p:spPr>
          <a:xfrm>
            <a:off x="5679454" y="1176921"/>
            <a:ext cx="757555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s-ES" sz="3200" b="1" spc="-25" dirty="0">
                <a:solidFill>
                  <a:srgbClr val="070D33"/>
                </a:solidFill>
                <a:latin typeface="Lato"/>
                <a:cs typeface="Lato"/>
              </a:rPr>
              <a:t>92</a:t>
            </a:r>
            <a:endParaRPr sz="3200" b="1" dirty="0">
              <a:solidFill>
                <a:srgbClr val="070D33"/>
              </a:solidFill>
              <a:latin typeface="Lato"/>
              <a:cs typeface="Lato"/>
            </a:endParaRPr>
          </a:p>
        </p:txBody>
      </p:sp>
      <p:sp>
        <p:nvSpPr>
          <p:cNvPr id="40" name="object 33">
            <a:extLst>
              <a:ext uri="{FF2B5EF4-FFF2-40B4-BE49-F238E27FC236}">
                <a16:creationId xmlns:a16="http://schemas.microsoft.com/office/drawing/2014/main" id="{6E000831-C3C4-07DF-7EE9-B9EC06A619A8}"/>
              </a:ext>
            </a:extLst>
          </p:cNvPr>
          <p:cNvSpPr txBox="1"/>
          <p:nvPr/>
        </p:nvSpPr>
        <p:spPr>
          <a:xfrm>
            <a:off x="6782860" y="965036"/>
            <a:ext cx="757555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s-ES" sz="3200" b="1" spc="-25" dirty="0">
                <a:solidFill>
                  <a:srgbClr val="070D33"/>
                </a:solidFill>
                <a:latin typeface="Lato"/>
                <a:cs typeface="Lato"/>
              </a:rPr>
              <a:t>89</a:t>
            </a:r>
            <a:endParaRPr sz="3200" b="1" dirty="0">
              <a:solidFill>
                <a:srgbClr val="070D33"/>
              </a:solidFill>
              <a:latin typeface="Lato"/>
              <a:cs typeface="Lato"/>
            </a:endParaRPr>
          </a:p>
        </p:txBody>
      </p:sp>
      <p:sp>
        <p:nvSpPr>
          <p:cNvPr id="41" name="object 33">
            <a:extLst>
              <a:ext uri="{FF2B5EF4-FFF2-40B4-BE49-F238E27FC236}">
                <a16:creationId xmlns:a16="http://schemas.microsoft.com/office/drawing/2014/main" id="{9ADE1A6E-5819-2B4C-9EBF-BA5B5CAD1C60}"/>
              </a:ext>
            </a:extLst>
          </p:cNvPr>
          <p:cNvSpPr txBox="1"/>
          <p:nvPr/>
        </p:nvSpPr>
        <p:spPr>
          <a:xfrm>
            <a:off x="7786160" y="1575072"/>
            <a:ext cx="757555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s-ES" sz="3200" b="1" spc="-25" dirty="0">
                <a:solidFill>
                  <a:srgbClr val="070D33"/>
                </a:solidFill>
                <a:latin typeface="Lato"/>
                <a:cs typeface="Lato"/>
              </a:rPr>
              <a:t>92</a:t>
            </a:r>
            <a:endParaRPr sz="3200" b="1" dirty="0">
              <a:solidFill>
                <a:srgbClr val="070D33"/>
              </a:solidFill>
              <a:latin typeface="Lato"/>
              <a:cs typeface="Lato"/>
            </a:endParaRPr>
          </a:p>
        </p:txBody>
      </p:sp>
      <p:sp>
        <p:nvSpPr>
          <p:cNvPr id="42" name="object 33">
            <a:extLst>
              <a:ext uri="{FF2B5EF4-FFF2-40B4-BE49-F238E27FC236}">
                <a16:creationId xmlns:a16="http://schemas.microsoft.com/office/drawing/2014/main" id="{4CA0C349-55E1-36B3-DB14-CCF7C51E06D7}"/>
              </a:ext>
            </a:extLst>
          </p:cNvPr>
          <p:cNvSpPr txBox="1"/>
          <p:nvPr/>
        </p:nvSpPr>
        <p:spPr>
          <a:xfrm>
            <a:off x="8726493" y="2082261"/>
            <a:ext cx="757555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s-ES" sz="3200" b="1" spc="-25" dirty="0">
                <a:solidFill>
                  <a:srgbClr val="070D33"/>
                </a:solidFill>
                <a:latin typeface="Lato"/>
                <a:cs typeface="Lato"/>
              </a:rPr>
              <a:t>95</a:t>
            </a:r>
            <a:endParaRPr sz="3200" b="1" dirty="0">
              <a:solidFill>
                <a:srgbClr val="070D33"/>
              </a:solidFill>
              <a:latin typeface="Lato"/>
              <a:cs typeface="Lato"/>
            </a:endParaRPr>
          </a:p>
        </p:txBody>
      </p:sp>
      <p:sp>
        <p:nvSpPr>
          <p:cNvPr id="43" name="object 33">
            <a:extLst>
              <a:ext uri="{FF2B5EF4-FFF2-40B4-BE49-F238E27FC236}">
                <a16:creationId xmlns:a16="http://schemas.microsoft.com/office/drawing/2014/main" id="{E2624E4D-C86B-3676-9861-9CE1FB8F29E4}"/>
              </a:ext>
            </a:extLst>
          </p:cNvPr>
          <p:cNvSpPr txBox="1"/>
          <p:nvPr/>
        </p:nvSpPr>
        <p:spPr>
          <a:xfrm>
            <a:off x="9579467" y="5681144"/>
            <a:ext cx="757555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s-ES" sz="3200" b="1" spc="-25" dirty="0">
                <a:solidFill>
                  <a:srgbClr val="070D33"/>
                </a:solidFill>
                <a:latin typeface="Lato"/>
                <a:cs typeface="Lato"/>
              </a:rPr>
              <a:t>137</a:t>
            </a:r>
            <a:endParaRPr sz="3200" b="1" dirty="0">
              <a:solidFill>
                <a:srgbClr val="070D33"/>
              </a:solidFill>
              <a:latin typeface="Lato"/>
              <a:cs typeface="Lato"/>
            </a:endParaRPr>
          </a:p>
        </p:txBody>
      </p:sp>
      <p:sp>
        <p:nvSpPr>
          <p:cNvPr id="13" name="object 33">
            <a:extLst>
              <a:ext uri="{FF2B5EF4-FFF2-40B4-BE49-F238E27FC236}">
                <a16:creationId xmlns:a16="http://schemas.microsoft.com/office/drawing/2014/main" id="{EFF99EB6-FFD9-93EB-86D7-4E3AC2BE7D68}"/>
              </a:ext>
            </a:extLst>
          </p:cNvPr>
          <p:cNvSpPr txBox="1"/>
          <p:nvPr/>
        </p:nvSpPr>
        <p:spPr>
          <a:xfrm>
            <a:off x="4820522" y="4509170"/>
            <a:ext cx="757555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s-ES" sz="3200" b="1" spc="-25" dirty="0">
                <a:solidFill>
                  <a:srgbClr val="070D33"/>
                </a:solidFill>
                <a:latin typeface="Lato"/>
                <a:cs typeface="Lato"/>
              </a:rPr>
              <a:t>80</a:t>
            </a:r>
            <a:endParaRPr sz="3200" b="1" dirty="0">
              <a:solidFill>
                <a:srgbClr val="070D33"/>
              </a:solidFill>
              <a:latin typeface="Lato"/>
              <a:cs typeface="Lato"/>
            </a:endParaRPr>
          </a:p>
        </p:txBody>
      </p:sp>
      <p:sp>
        <p:nvSpPr>
          <p:cNvPr id="14" name="object 33">
            <a:extLst>
              <a:ext uri="{FF2B5EF4-FFF2-40B4-BE49-F238E27FC236}">
                <a16:creationId xmlns:a16="http://schemas.microsoft.com/office/drawing/2014/main" id="{EB53AA0A-E870-A106-1E81-46CC3CEC3EF5}"/>
              </a:ext>
            </a:extLst>
          </p:cNvPr>
          <p:cNvSpPr txBox="1"/>
          <p:nvPr/>
        </p:nvSpPr>
        <p:spPr>
          <a:xfrm>
            <a:off x="2594681" y="5812424"/>
            <a:ext cx="1583350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s-ES" sz="3200" b="1" spc="-25" dirty="0">
                <a:solidFill>
                  <a:srgbClr val="070D33"/>
                </a:solidFill>
                <a:latin typeface="Lato"/>
                <a:cs typeface="Lato"/>
              </a:rPr>
              <a:t>1.035</a:t>
            </a:r>
            <a:endParaRPr sz="3200" b="1" dirty="0">
              <a:solidFill>
                <a:srgbClr val="070D33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7541412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B1C3E-5ED6-CC74-4983-C24411F4E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49A4DEA9-9914-C4B1-A380-C666AB8E72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36F7DE-88FE-913D-35CD-711DEE90D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D425A4F-74AC-ADCD-F0F6-98DE9D5DF1EA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C7CE21D-53BC-C692-1356-98D2F914ABC4}"/>
              </a:ext>
            </a:extLst>
          </p:cNvPr>
          <p:cNvSpPr txBox="1"/>
          <p:nvPr/>
        </p:nvSpPr>
        <p:spPr>
          <a:xfrm>
            <a:off x="2247900" y="1532499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¿Cuenta con el servicio de agua?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1FBDED6-9BD1-31C5-A771-723FCC36AB12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Todos los días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F2DBFCE-8BE8-8DD5-6E91-6B0F7A148FD3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Algunos días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D619CCB-F0F3-59F8-F7C0-A938EF4BD3F1}"/>
              </a:ext>
            </a:extLst>
          </p:cNvPr>
          <p:cNvSpPr/>
          <p:nvPr/>
        </p:nvSpPr>
        <p:spPr>
          <a:xfrm>
            <a:off x="10530038" y="3995779"/>
            <a:ext cx="1016507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F017E15-9B7C-804D-D8C9-4A6C606AA9E2}"/>
              </a:ext>
            </a:extLst>
          </p:cNvPr>
          <p:cNvSpPr/>
          <p:nvPr/>
        </p:nvSpPr>
        <p:spPr>
          <a:xfrm>
            <a:off x="789977" y="3995779"/>
            <a:ext cx="1051523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55C4C-3BAD-0B1C-034C-2C550EBD0798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cuento con el servicio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92DA647-9E6E-7D1A-5D39-4BF283D87C21}"/>
              </a:ext>
            </a:extLst>
          </p:cNvPr>
          <p:cNvSpPr/>
          <p:nvPr/>
        </p:nvSpPr>
        <p:spPr>
          <a:xfrm>
            <a:off x="1841500" y="3995779"/>
            <a:ext cx="8688538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78%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253E2A6-8388-5C2D-3EB4-E8338521E0B4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Entorno y Servicios Públicos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796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80657" y="3289074"/>
            <a:ext cx="6030686" cy="1424440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Cuentan con el servicio de agua algunos días 8 de cada 10 personas, 1 ningún día y 1 dice que todos los días.</a:t>
            </a: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2D145C0-3ACD-FE46-BB9E-539B8D292F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8C38A0-894C-EECD-36AE-B9588F4EE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17F7DDA-37F4-DC41-9F39-7C89857B5A27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2676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FC0AA-C85A-24ED-8575-CC974ADEA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0B24F56-1D5F-BFF0-218D-CBC8824607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D118D4-5B36-C7C3-D1BD-CDE7572BB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66A197D-3603-F4E8-B541-48F789F1C1BE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9C71791-C5CC-0912-361D-B9A7148CEF39}"/>
              </a:ext>
            </a:extLst>
          </p:cNvPr>
          <p:cNvSpPr txBox="1"/>
          <p:nvPr/>
        </p:nvSpPr>
        <p:spPr>
          <a:xfrm>
            <a:off x="2247900" y="1532499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¿Cuántas horas cuenta con el servicio de acueducto?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B7DF65A-364B-7B9E-9732-34A13956588D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De 1 a 3 horas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977C167-0C5C-8914-EAE7-6277E7D186E2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De 4 a 7 horas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5A3E0C9-2AE5-FEFD-A7FE-620054D2DB68}"/>
              </a:ext>
            </a:extLst>
          </p:cNvPr>
          <p:cNvSpPr/>
          <p:nvPr/>
        </p:nvSpPr>
        <p:spPr>
          <a:xfrm>
            <a:off x="9172878" y="3995779"/>
            <a:ext cx="2373668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E4891D-FACF-E8D8-06E0-B2097982A423}"/>
              </a:ext>
            </a:extLst>
          </p:cNvPr>
          <p:cNvSpPr/>
          <p:nvPr/>
        </p:nvSpPr>
        <p:spPr>
          <a:xfrm>
            <a:off x="789977" y="3995779"/>
            <a:ext cx="3926400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F63CFDC-CFB2-B9CA-300E-07BE17C66590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8 horas o más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073DEC5-FA87-489E-AA01-2C3A7C22A317}"/>
              </a:ext>
            </a:extLst>
          </p:cNvPr>
          <p:cNvSpPr/>
          <p:nvPr/>
        </p:nvSpPr>
        <p:spPr>
          <a:xfrm>
            <a:off x="4716379" y="3995779"/>
            <a:ext cx="4456498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41%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02A8C4-4EF9-FCC2-DDA3-63E62AB27FEC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Entorno y Servicios Públicos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510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90800" y="3105835"/>
            <a:ext cx="701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4 personas tienen entre 1 y 3 horas al día con el servicio, 4 entre 4 y 7 horas y 2 dicen contar con el servicio 8 horas o más. </a:t>
            </a:r>
            <a:endParaRPr lang="es-CO" sz="28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AC7D97F-03E7-B17C-B26B-77DABD2346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3CA97AD-84C3-B213-2AD4-64D9CC155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C4C5F-4F61-A1A8-26FB-72BCB697F319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435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BF1A1-6A5F-D198-7B9D-1AF83832C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6E3C5341-F213-CF57-050A-60CF6331A0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48BF102-340A-26CD-50E2-A04D9FB86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98EC5CE-118E-B556-4B92-E3F53F4A38CF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03CDCB6-548B-3322-DF00-837F5C97836A}"/>
              </a:ext>
            </a:extLst>
          </p:cNvPr>
          <p:cNvSpPr txBox="1"/>
          <p:nvPr/>
        </p:nvSpPr>
        <p:spPr>
          <a:xfrm>
            <a:off x="1866900" y="1532499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¿Recibe actualmente estos servicios públicos? En caso de ser afirmativo, ¿Cuál es el nivel de satisfacción con los mismos?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AFBF588-7EA0-BF6E-F711-4A70FF35B7AA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B6895FC-0E9B-21A5-EA13-A15D8D14CEC0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satisfecho ni 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AEA3B83-1AD5-B097-5E8A-FAFA34EDBB84}"/>
              </a:ext>
            </a:extLst>
          </p:cNvPr>
          <p:cNvSpPr/>
          <p:nvPr/>
        </p:nvSpPr>
        <p:spPr>
          <a:xfrm>
            <a:off x="5143499" y="3995779"/>
            <a:ext cx="2373668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19%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E8146FD-53B3-25DA-70F5-94FA41DBC089}"/>
              </a:ext>
            </a:extLst>
          </p:cNvPr>
          <p:cNvSpPr/>
          <p:nvPr/>
        </p:nvSpPr>
        <p:spPr>
          <a:xfrm>
            <a:off x="789976" y="3995779"/>
            <a:ext cx="4353523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41%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715BD04-45EA-F591-F5C6-A4B51BF8DCB7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B69EA43-145A-1531-B7CE-6FEDF5E48002}"/>
              </a:ext>
            </a:extLst>
          </p:cNvPr>
          <p:cNvSpPr/>
          <p:nvPr/>
        </p:nvSpPr>
        <p:spPr>
          <a:xfrm>
            <a:off x="7517167" y="3995779"/>
            <a:ext cx="3994544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40%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3CEBBF-CFE5-6B72-97F4-85B03B021D3A}"/>
              </a:ext>
            </a:extLst>
          </p:cNvPr>
          <p:cNvSpPr txBox="1"/>
          <p:nvPr/>
        </p:nvSpPr>
        <p:spPr>
          <a:xfrm>
            <a:off x="4100000" y="2656417"/>
            <a:ext cx="39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9439"/>
                </a:solidFill>
                <a:latin typeface="Lato" panose="020F0502020204030203" pitchFamily="34" charset="0"/>
              </a:rPr>
              <a:t>AGUA: Sí 99% - No 1%</a:t>
            </a:r>
            <a:endParaRPr lang="es-CO" sz="28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5A5EA1-017C-C44E-A437-99FE469EDCB8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Entorno y Servicios Públicos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202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24073" y="3200400"/>
            <a:ext cx="6943854" cy="1328057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De 10 personas que reciben el servicio de agua y de alcantarillado, solo 4 se sienten satisfacción con estos servicios</a:t>
            </a: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AA7C2E15-01E6-684D-FBF4-2350954802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2A83C5-D684-354F-10CE-2E1047D05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D57027A-6CDB-3806-7635-C59C821DE0D2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549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E98CA-0C52-1645-1C83-B2E0A1898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343046E5-A771-B497-9AB6-A573B50905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2DA566-E11D-2953-9791-6339AE9B8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6911E8B-B1C8-DE1C-E804-A77216D78D1A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C54B877-1091-9E49-A54C-7E35E37E1751}"/>
              </a:ext>
            </a:extLst>
          </p:cNvPr>
          <p:cNvSpPr txBox="1"/>
          <p:nvPr/>
        </p:nvSpPr>
        <p:spPr>
          <a:xfrm>
            <a:off x="1866900" y="1532499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¿Recibe actualmente estos servicios públicos? En caso de ser afirmativo, ¿Cuál es el nivel de satisfacción con los mismos?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DB7312B-AF40-4AE3-48E4-CC9A6411BE25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3412617-F312-18F2-0B57-DA16856AB269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satisfecho ni 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4D42DA-6F65-2911-49CD-E93F5A7D3B03}"/>
              </a:ext>
            </a:extLst>
          </p:cNvPr>
          <p:cNvSpPr/>
          <p:nvPr/>
        </p:nvSpPr>
        <p:spPr>
          <a:xfrm>
            <a:off x="4406901" y="3995779"/>
            <a:ext cx="2057399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8E209B9-B241-1B45-5995-01224FA772B4}"/>
              </a:ext>
            </a:extLst>
          </p:cNvPr>
          <p:cNvSpPr/>
          <p:nvPr/>
        </p:nvSpPr>
        <p:spPr>
          <a:xfrm>
            <a:off x="789977" y="3995779"/>
            <a:ext cx="3616924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08F3E39-9D2B-578B-A75B-80445E8D5244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9F32994-3EA7-C627-9ABA-0A98F16A8FBF}"/>
              </a:ext>
            </a:extLst>
          </p:cNvPr>
          <p:cNvSpPr/>
          <p:nvPr/>
        </p:nvSpPr>
        <p:spPr>
          <a:xfrm>
            <a:off x="6464300" y="3995779"/>
            <a:ext cx="5047411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45%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DFE2FA-20B4-5ABF-DD50-02A1275BF022}"/>
              </a:ext>
            </a:extLst>
          </p:cNvPr>
          <p:cNvSpPr txBox="1"/>
          <p:nvPr/>
        </p:nvSpPr>
        <p:spPr>
          <a:xfrm>
            <a:off x="2984500" y="2656417"/>
            <a:ext cx="622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9439"/>
                </a:solidFill>
                <a:latin typeface="Lato" panose="020F0502020204030203" pitchFamily="34" charset="0"/>
              </a:rPr>
              <a:t>ALCANTARILLADO: Sí 84% - No 16%</a:t>
            </a:r>
            <a:endParaRPr lang="es-CO" sz="28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6655F7-A084-2C50-0E44-699401462BB9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Entorno y Servicios Públicos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067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7F5D3-A370-73A3-8588-0F6B0D729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7C1DE28-1B51-39EA-DBE5-0325E6582A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D8CC9B7-FC9B-7259-8AF3-4061320D6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517FD47-B215-313D-8883-6D7F9B22CE51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66C328F-C94C-8690-288C-7FA297FA311A}"/>
              </a:ext>
            </a:extLst>
          </p:cNvPr>
          <p:cNvSpPr txBox="1"/>
          <p:nvPr/>
        </p:nvSpPr>
        <p:spPr>
          <a:xfrm>
            <a:off x="1866900" y="1532499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¿Recibe actualmente estos servicios públicos? En caso de ser afirmativo, ¿Cuál es el nivel de satisfacción con los mismos?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670D23D-084B-C3B2-FC81-66E2C81DDE19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F2DEA24-4EA8-D782-56B8-FAD66572243A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satisfecho ni 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04F6A7E-A23F-CA37-FF29-95BBDD7EC043}"/>
              </a:ext>
            </a:extLst>
          </p:cNvPr>
          <p:cNvSpPr/>
          <p:nvPr/>
        </p:nvSpPr>
        <p:spPr>
          <a:xfrm>
            <a:off x="5966426" y="3995779"/>
            <a:ext cx="2057399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F7A8876-9632-434F-CD19-5A53708D3187}"/>
              </a:ext>
            </a:extLst>
          </p:cNvPr>
          <p:cNvSpPr/>
          <p:nvPr/>
        </p:nvSpPr>
        <p:spPr>
          <a:xfrm>
            <a:off x="789976" y="3995779"/>
            <a:ext cx="5176449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66%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7510A7C-244B-E8DA-DD72-70822D8BE477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49B712E-A156-E43C-D845-BB71F34D8AA2}"/>
              </a:ext>
            </a:extLst>
          </p:cNvPr>
          <p:cNvSpPr/>
          <p:nvPr/>
        </p:nvSpPr>
        <p:spPr>
          <a:xfrm>
            <a:off x="8023825" y="3995779"/>
            <a:ext cx="3487886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F00C01-10F8-95D3-FC41-6C57D6ACDC4E}"/>
              </a:ext>
            </a:extLst>
          </p:cNvPr>
          <p:cNvSpPr txBox="1"/>
          <p:nvPr/>
        </p:nvSpPr>
        <p:spPr>
          <a:xfrm>
            <a:off x="2624073" y="2656417"/>
            <a:ext cx="6943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9439"/>
                </a:solidFill>
                <a:latin typeface="Lato" panose="020F0502020204030203" pitchFamily="34" charset="0"/>
              </a:rPr>
              <a:t>ENERGÍA ELÉCTRICA: Sí 98% - No 2%</a:t>
            </a:r>
            <a:endParaRPr lang="es-CO" sz="28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623D53-DD31-4DA2-44AA-112DAEAC4AD5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Entorno y Servicios Públicos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618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07029" y="3332617"/>
            <a:ext cx="8577942" cy="1337354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En relación con la energía, 7 de cada 10 se muestran satisfechos con este servicio, igual número de personas piensan sobre el servicio de gas domiciliario.</a:t>
            </a: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5884488-624D-F356-1509-CFB4BF0A2D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E6355B-D574-D2A8-DEF6-47DF1280F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EAF5DB-19BA-0853-00F8-355722AD9099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726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64DA7-6728-29DE-0824-22260F454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94F4177-5A23-5F2B-F074-1D0072ADF4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E8B3611-0EC8-0246-E421-34BEEBEF9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203E423-0865-84B0-6594-7430CC050B54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90FCCE3-A0AE-2944-6BFF-97E3B999EDE2}"/>
              </a:ext>
            </a:extLst>
          </p:cNvPr>
          <p:cNvSpPr txBox="1"/>
          <p:nvPr/>
        </p:nvSpPr>
        <p:spPr>
          <a:xfrm>
            <a:off x="3310467" y="1532499"/>
            <a:ext cx="557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 satisfecho está con los </a:t>
            </a:r>
            <a:r>
              <a:rPr lang="es-ES" sz="2400" b="1" i="1" dirty="0">
                <a:solidFill>
                  <a:srgbClr val="009439"/>
                </a:solidFill>
                <a:latin typeface="Lato" panose="020F0502020204030203" pitchFamily="34" charset="0"/>
              </a:rPr>
              <a:t>baños de acceso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del espacio público?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2950626-FDD4-828D-C774-3FFC8612FE8A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D9C5AA3-C0BF-4399-D0C4-91330F58796B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satisfecho ni 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1F39A73-DF9E-5547-D028-B5063D26C270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7CA4E4F-B4DC-6CD0-CB4A-F20BDBB79998}"/>
              </a:ext>
            </a:extLst>
          </p:cNvPr>
          <p:cNvSpPr/>
          <p:nvPr/>
        </p:nvSpPr>
        <p:spPr>
          <a:xfrm>
            <a:off x="355600" y="3161306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sé, no opino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A3ECFE0-DF27-6A6B-6DFD-511442A1BB5F}"/>
              </a:ext>
            </a:extLst>
          </p:cNvPr>
          <p:cNvSpPr/>
          <p:nvPr/>
        </p:nvSpPr>
        <p:spPr>
          <a:xfrm>
            <a:off x="3149423" y="3995779"/>
            <a:ext cx="6255834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8C9FEB7-C544-6D8A-4AD7-9FA1AEB88BB1}"/>
              </a:ext>
            </a:extLst>
          </p:cNvPr>
          <p:cNvSpPr/>
          <p:nvPr/>
        </p:nvSpPr>
        <p:spPr>
          <a:xfrm>
            <a:off x="789977" y="3995779"/>
            <a:ext cx="1559522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373C3BD-469C-4554-6833-357A939AC30E}"/>
              </a:ext>
            </a:extLst>
          </p:cNvPr>
          <p:cNvSpPr/>
          <p:nvPr/>
        </p:nvSpPr>
        <p:spPr>
          <a:xfrm>
            <a:off x="2349499" y="3995779"/>
            <a:ext cx="799924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C23F6CD-00D7-7EED-986A-BBA003A6EA4E}"/>
              </a:ext>
            </a:extLst>
          </p:cNvPr>
          <p:cNvSpPr/>
          <p:nvPr/>
        </p:nvSpPr>
        <p:spPr>
          <a:xfrm>
            <a:off x="9405257" y="3995779"/>
            <a:ext cx="2133600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13%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C7BA270-37CF-DA2A-20EF-F75DB0BDD5C4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Entorno y Servicios Públicos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5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AE058-953C-CFE8-9612-0691B99B6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9AFAF3C3-1EDA-98C5-D105-8A567555EA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53F69BD-B0D5-CC5C-AA6B-20BFB6472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6" name="object 29">
            <a:extLst>
              <a:ext uri="{FF2B5EF4-FFF2-40B4-BE49-F238E27FC236}">
                <a16:creationId xmlns:a16="http://schemas.microsoft.com/office/drawing/2014/main" id="{2E991301-2E28-4465-D889-E625DB03EBCE}"/>
              </a:ext>
            </a:extLst>
          </p:cNvPr>
          <p:cNvSpPr/>
          <p:nvPr/>
        </p:nvSpPr>
        <p:spPr>
          <a:xfrm>
            <a:off x="7652031" y="1722794"/>
            <a:ext cx="3141345" cy="554990"/>
          </a:xfrm>
          <a:custGeom>
            <a:avLst/>
            <a:gdLst/>
            <a:ahLst/>
            <a:cxnLst/>
            <a:rect l="l" t="t" r="r" b="b"/>
            <a:pathLst>
              <a:path w="3141344" h="554989">
                <a:moveTo>
                  <a:pt x="3141265" y="0"/>
                </a:moveTo>
                <a:lnTo>
                  <a:pt x="0" y="0"/>
                </a:lnTo>
                <a:lnTo>
                  <a:pt x="0" y="554956"/>
                </a:lnTo>
                <a:lnTo>
                  <a:pt x="3141265" y="554956"/>
                </a:lnTo>
                <a:lnTo>
                  <a:pt x="3141265" y="0"/>
                </a:lnTo>
                <a:close/>
              </a:path>
            </a:pathLst>
          </a:custGeom>
          <a:solidFill>
            <a:srgbClr val="EE72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30">
            <a:extLst>
              <a:ext uri="{FF2B5EF4-FFF2-40B4-BE49-F238E27FC236}">
                <a16:creationId xmlns:a16="http://schemas.microsoft.com/office/drawing/2014/main" id="{4C476662-4E66-6390-EFEB-113B97E82574}"/>
              </a:ext>
            </a:extLst>
          </p:cNvPr>
          <p:cNvSpPr/>
          <p:nvPr/>
        </p:nvSpPr>
        <p:spPr>
          <a:xfrm>
            <a:off x="7652031" y="4696526"/>
            <a:ext cx="1263369" cy="554990"/>
          </a:xfrm>
          <a:custGeom>
            <a:avLst/>
            <a:gdLst/>
            <a:ahLst/>
            <a:cxnLst/>
            <a:rect l="l" t="t" r="r" b="b"/>
            <a:pathLst>
              <a:path w="1664969" h="554990">
                <a:moveTo>
                  <a:pt x="1664870" y="0"/>
                </a:moveTo>
                <a:lnTo>
                  <a:pt x="0" y="0"/>
                </a:lnTo>
                <a:lnTo>
                  <a:pt x="0" y="554956"/>
                </a:lnTo>
                <a:lnTo>
                  <a:pt x="1664870" y="554956"/>
                </a:lnTo>
                <a:lnTo>
                  <a:pt x="1664870" y="0"/>
                </a:lnTo>
                <a:close/>
              </a:path>
            </a:pathLst>
          </a:custGeom>
          <a:solidFill>
            <a:srgbClr val="EE72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31">
            <a:extLst>
              <a:ext uri="{FF2B5EF4-FFF2-40B4-BE49-F238E27FC236}">
                <a16:creationId xmlns:a16="http://schemas.microsoft.com/office/drawing/2014/main" id="{C8D02FEA-54F3-5839-F3C9-B359953F3265}"/>
              </a:ext>
            </a:extLst>
          </p:cNvPr>
          <p:cNvSpPr/>
          <p:nvPr/>
        </p:nvSpPr>
        <p:spPr>
          <a:xfrm>
            <a:off x="7652031" y="5439958"/>
            <a:ext cx="1010780" cy="554990"/>
          </a:xfrm>
          <a:custGeom>
            <a:avLst/>
            <a:gdLst/>
            <a:ahLst/>
            <a:cxnLst/>
            <a:rect l="l" t="t" r="r" b="b"/>
            <a:pathLst>
              <a:path w="1477009" h="554990">
                <a:moveTo>
                  <a:pt x="1476394" y="0"/>
                </a:moveTo>
                <a:lnTo>
                  <a:pt x="0" y="0"/>
                </a:lnTo>
                <a:lnTo>
                  <a:pt x="0" y="554956"/>
                </a:lnTo>
                <a:lnTo>
                  <a:pt x="1476394" y="554956"/>
                </a:lnTo>
                <a:lnTo>
                  <a:pt x="1476394" y="0"/>
                </a:lnTo>
                <a:close/>
              </a:path>
            </a:pathLst>
          </a:custGeom>
          <a:solidFill>
            <a:srgbClr val="EE72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32">
            <a:extLst>
              <a:ext uri="{FF2B5EF4-FFF2-40B4-BE49-F238E27FC236}">
                <a16:creationId xmlns:a16="http://schemas.microsoft.com/office/drawing/2014/main" id="{02DC93DC-3022-3FD8-67F9-F47CBD6B7B49}"/>
              </a:ext>
            </a:extLst>
          </p:cNvPr>
          <p:cNvSpPr txBox="1"/>
          <p:nvPr/>
        </p:nvSpPr>
        <p:spPr>
          <a:xfrm>
            <a:off x="7777620" y="1700022"/>
            <a:ext cx="101078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b="1" spc="-25" dirty="0">
                <a:solidFill>
                  <a:srgbClr val="FFFFFF"/>
                </a:solidFill>
                <a:latin typeface="Lato" panose="020F0502020204030203" pitchFamily="34" charset="0"/>
                <a:cs typeface="Bebas Neue Bold"/>
              </a:rPr>
              <a:t>2</a:t>
            </a:r>
            <a:r>
              <a:rPr lang="es-ES" sz="3200" b="1" spc="-25" dirty="0">
                <a:solidFill>
                  <a:srgbClr val="FFFFFF"/>
                </a:solidFill>
                <a:latin typeface="Lato" panose="020F0502020204030203" pitchFamily="34" charset="0"/>
                <a:cs typeface="Bebas Neue Bold"/>
              </a:rPr>
              <a:t>4</a:t>
            </a:r>
            <a:r>
              <a:rPr sz="3200" b="1" spc="-25" dirty="0">
                <a:solidFill>
                  <a:srgbClr val="FFFFFF"/>
                </a:solidFill>
                <a:latin typeface="Lato" panose="020F0502020204030203" pitchFamily="34" charset="0"/>
                <a:cs typeface="Bebas Neue Bold"/>
              </a:rPr>
              <a:t>%</a:t>
            </a:r>
            <a:endParaRPr sz="3200" dirty="0">
              <a:latin typeface="Lato" panose="020F0502020204030203" pitchFamily="34" charset="0"/>
              <a:cs typeface="Bebas Neue Bold"/>
            </a:endParaRPr>
          </a:p>
        </p:txBody>
      </p:sp>
      <p:sp>
        <p:nvSpPr>
          <p:cNvPr id="11" name="object 33">
            <a:extLst>
              <a:ext uri="{FF2B5EF4-FFF2-40B4-BE49-F238E27FC236}">
                <a16:creationId xmlns:a16="http://schemas.microsoft.com/office/drawing/2014/main" id="{C5D2DB3E-87FE-029A-1340-3402492DE5D0}"/>
              </a:ext>
            </a:extLst>
          </p:cNvPr>
          <p:cNvSpPr txBox="1"/>
          <p:nvPr/>
        </p:nvSpPr>
        <p:spPr>
          <a:xfrm>
            <a:off x="7652031" y="2466227"/>
            <a:ext cx="2722880" cy="510589"/>
          </a:xfrm>
          <a:prstGeom prst="rect">
            <a:avLst/>
          </a:prstGeom>
          <a:solidFill>
            <a:srgbClr val="EE7203"/>
          </a:solidFill>
        </p:spPr>
        <p:txBody>
          <a:bodyPr vert="horz" wrap="square" lIns="0" tIns="0" rIns="0" bIns="0" rtlCol="0">
            <a:spAutoFit/>
          </a:bodyPr>
          <a:lstStyle/>
          <a:p>
            <a:pPr marL="137795">
              <a:lnSpc>
                <a:spcPts val="4370"/>
              </a:lnSpc>
            </a:pPr>
            <a:r>
              <a:rPr sz="3200" b="1" spc="-25" dirty="0">
                <a:solidFill>
                  <a:srgbClr val="FFFFFF"/>
                </a:solidFill>
                <a:latin typeface="Lato" panose="020F0502020204030203" pitchFamily="34" charset="0"/>
                <a:cs typeface="Bebas Neue Bold"/>
              </a:rPr>
              <a:t>2</a:t>
            </a:r>
            <a:r>
              <a:rPr lang="es-ES" sz="3200" b="1" spc="-25" dirty="0">
                <a:solidFill>
                  <a:srgbClr val="FFFFFF"/>
                </a:solidFill>
                <a:latin typeface="Lato" panose="020F0502020204030203" pitchFamily="34" charset="0"/>
                <a:cs typeface="Bebas Neue Bold"/>
              </a:rPr>
              <a:t>3</a:t>
            </a:r>
            <a:r>
              <a:rPr sz="3200" b="1" spc="-25" dirty="0">
                <a:solidFill>
                  <a:srgbClr val="FFFFFF"/>
                </a:solidFill>
                <a:latin typeface="Lato" panose="020F0502020204030203" pitchFamily="34" charset="0"/>
                <a:cs typeface="Bebas Neue Bold"/>
              </a:rPr>
              <a:t>%</a:t>
            </a:r>
            <a:endParaRPr sz="3200" dirty="0">
              <a:latin typeface="Lato" panose="020F0502020204030203" pitchFamily="34" charset="0"/>
              <a:cs typeface="Bebas Neue Bold"/>
            </a:endParaRPr>
          </a:p>
        </p:txBody>
      </p:sp>
      <p:sp>
        <p:nvSpPr>
          <p:cNvPr id="12" name="object 34">
            <a:extLst>
              <a:ext uri="{FF2B5EF4-FFF2-40B4-BE49-F238E27FC236}">
                <a16:creationId xmlns:a16="http://schemas.microsoft.com/office/drawing/2014/main" id="{2177EE52-4C3F-0970-41FA-54D3E57DE4D3}"/>
              </a:ext>
            </a:extLst>
          </p:cNvPr>
          <p:cNvSpPr txBox="1"/>
          <p:nvPr/>
        </p:nvSpPr>
        <p:spPr>
          <a:xfrm>
            <a:off x="7652031" y="3209660"/>
            <a:ext cx="2210426" cy="510589"/>
          </a:xfrm>
          <a:prstGeom prst="rect">
            <a:avLst/>
          </a:prstGeom>
          <a:solidFill>
            <a:srgbClr val="EE7203"/>
          </a:solidFill>
        </p:spPr>
        <p:txBody>
          <a:bodyPr vert="horz" wrap="square" lIns="0" tIns="0" rIns="0" bIns="0" rtlCol="0">
            <a:spAutoFit/>
          </a:bodyPr>
          <a:lstStyle/>
          <a:p>
            <a:pPr marL="137795">
              <a:lnSpc>
                <a:spcPts val="4370"/>
              </a:lnSpc>
            </a:pPr>
            <a:r>
              <a:rPr sz="3200" b="1" spc="-25" dirty="0">
                <a:solidFill>
                  <a:srgbClr val="FFFFFF"/>
                </a:solidFill>
                <a:latin typeface="Lato" panose="020F0502020204030203" pitchFamily="34" charset="0"/>
                <a:cs typeface="Bebas Neue Bold"/>
              </a:rPr>
              <a:t>19%</a:t>
            </a:r>
            <a:endParaRPr sz="3200">
              <a:latin typeface="Lato" panose="020F0502020204030203" pitchFamily="34" charset="0"/>
              <a:cs typeface="Bebas Neue Bold"/>
            </a:endParaRPr>
          </a:p>
        </p:txBody>
      </p:sp>
      <p:sp>
        <p:nvSpPr>
          <p:cNvPr id="15" name="object 35">
            <a:extLst>
              <a:ext uri="{FF2B5EF4-FFF2-40B4-BE49-F238E27FC236}">
                <a16:creationId xmlns:a16="http://schemas.microsoft.com/office/drawing/2014/main" id="{226546C1-774B-9659-EDAF-100813A2DE91}"/>
              </a:ext>
            </a:extLst>
          </p:cNvPr>
          <p:cNvSpPr txBox="1"/>
          <p:nvPr/>
        </p:nvSpPr>
        <p:spPr>
          <a:xfrm>
            <a:off x="7652032" y="3953093"/>
            <a:ext cx="1664970" cy="510589"/>
          </a:xfrm>
          <a:prstGeom prst="rect">
            <a:avLst/>
          </a:prstGeom>
          <a:solidFill>
            <a:srgbClr val="EE7203"/>
          </a:solidFill>
        </p:spPr>
        <p:txBody>
          <a:bodyPr vert="horz" wrap="square" lIns="0" tIns="0" rIns="0" bIns="0" rtlCol="0">
            <a:spAutoFit/>
          </a:bodyPr>
          <a:lstStyle/>
          <a:p>
            <a:pPr marL="137795">
              <a:lnSpc>
                <a:spcPts val="4370"/>
              </a:lnSpc>
            </a:pPr>
            <a:r>
              <a:rPr sz="3200" b="1" spc="-25" dirty="0">
                <a:solidFill>
                  <a:srgbClr val="FFFFFF"/>
                </a:solidFill>
                <a:latin typeface="Lato" panose="020F0502020204030203" pitchFamily="34" charset="0"/>
                <a:cs typeface="Bebas Neue Bold"/>
              </a:rPr>
              <a:t>14%</a:t>
            </a:r>
            <a:endParaRPr sz="3200">
              <a:latin typeface="Lato" panose="020F0502020204030203" pitchFamily="34" charset="0"/>
              <a:cs typeface="Bebas Neue Bold"/>
            </a:endParaRPr>
          </a:p>
        </p:txBody>
      </p:sp>
      <p:sp>
        <p:nvSpPr>
          <p:cNvPr id="16" name="object 36">
            <a:extLst>
              <a:ext uri="{FF2B5EF4-FFF2-40B4-BE49-F238E27FC236}">
                <a16:creationId xmlns:a16="http://schemas.microsoft.com/office/drawing/2014/main" id="{26798D8C-77F9-77A8-2D0B-0456C4947725}"/>
              </a:ext>
            </a:extLst>
          </p:cNvPr>
          <p:cNvSpPr txBox="1"/>
          <p:nvPr/>
        </p:nvSpPr>
        <p:spPr>
          <a:xfrm>
            <a:off x="7777620" y="4743685"/>
            <a:ext cx="101078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3200" b="1" spc="-25" dirty="0">
                <a:solidFill>
                  <a:srgbClr val="FFFFFF"/>
                </a:solidFill>
                <a:latin typeface="Lato" panose="020F0502020204030203" pitchFamily="34" charset="0"/>
                <a:cs typeface="Bebas Neue Bold"/>
              </a:rPr>
              <a:t>11</a:t>
            </a:r>
            <a:r>
              <a:rPr sz="3200" b="1" spc="-25" dirty="0">
                <a:solidFill>
                  <a:srgbClr val="FFFFFF"/>
                </a:solidFill>
                <a:latin typeface="Lato" panose="020F0502020204030203" pitchFamily="34" charset="0"/>
                <a:cs typeface="Bebas Neue Bold"/>
              </a:rPr>
              <a:t>%</a:t>
            </a:r>
            <a:endParaRPr sz="3200" dirty="0">
              <a:latin typeface="Lato" panose="020F0502020204030203" pitchFamily="34" charset="0"/>
              <a:cs typeface="Bebas Neue Bold"/>
            </a:endParaRPr>
          </a:p>
        </p:txBody>
      </p:sp>
      <p:sp>
        <p:nvSpPr>
          <p:cNvPr id="17" name="object 37">
            <a:extLst>
              <a:ext uri="{FF2B5EF4-FFF2-40B4-BE49-F238E27FC236}">
                <a16:creationId xmlns:a16="http://schemas.microsoft.com/office/drawing/2014/main" id="{FF521C92-8C36-60BD-0DD1-B98FC5C77A8F}"/>
              </a:ext>
            </a:extLst>
          </p:cNvPr>
          <p:cNvSpPr txBox="1"/>
          <p:nvPr/>
        </p:nvSpPr>
        <p:spPr>
          <a:xfrm>
            <a:off x="7777620" y="5439958"/>
            <a:ext cx="101078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3200" b="1" spc="-25" dirty="0">
                <a:solidFill>
                  <a:srgbClr val="FFFFFF"/>
                </a:solidFill>
                <a:latin typeface="Lato" panose="020F0502020204030203" pitchFamily="34" charset="0"/>
                <a:cs typeface="Bebas Neue Bold"/>
              </a:rPr>
              <a:t>9</a:t>
            </a:r>
            <a:r>
              <a:rPr sz="3200" b="1" spc="-25" dirty="0">
                <a:solidFill>
                  <a:srgbClr val="FFFFFF"/>
                </a:solidFill>
                <a:latin typeface="Lato" panose="020F0502020204030203" pitchFamily="34" charset="0"/>
                <a:cs typeface="Bebas Neue Bold"/>
              </a:rPr>
              <a:t>%</a:t>
            </a:r>
            <a:endParaRPr sz="3200" dirty="0">
              <a:latin typeface="Lato" panose="020F0502020204030203" pitchFamily="34" charset="0"/>
              <a:cs typeface="Bebas Neue Bold"/>
            </a:endParaRPr>
          </a:p>
        </p:txBody>
      </p:sp>
      <p:grpSp>
        <p:nvGrpSpPr>
          <p:cNvPr id="18" name="object 38">
            <a:extLst>
              <a:ext uri="{FF2B5EF4-FFF2-40B4-BE49-F238E27FC236}">
                <a16:creationId xmlns:a16="http://schemas.microsoft.com/office/drawing/2014/main" id="{A3299897-8202-E984-61B0-E6775D45101C}"/>
              </a:ext>
            </a:extLst>
          </p:cNvPr>
          <p:cNvGrpSpPr/>
          <p:nvPr/>
        </p:nvGrpSpPr>
        <p:grpSpPr>
          <a:xfrm>
            <a:off x="1042976" y="3021218"/>
            <a:ext cx="1479576" cy="1479576"/>
            <a:chOff x="4003844" y="4684613"/>
            <a:chExt cx="2623185" cy="2623185"/>
          </a:xfrm>
        </p:grpSpPr>
        <p:sp>
          <p:nvSpPr>
            <p:cNvPr id="19" name="object 39">
              <a:extLst>
                <a:ext uri="{FF2B5EF4-FFF2-40B4-BE49-F238E27FC236}">
                  <a16:creationId xmlns:a16="http://schemas.microsoft.com/office/drawing/2014/main" id="{84A81524-DAEA-EAA8-90D2-A3DDEC86197C}"/>
                </a:ext>
              </a:extLst>
            </p:cNvPr>
            <p:cNvSpPr/>
            <p:nvPr/>
          </p:nvSpPr>
          <p:spPr>
            <a:xfrm>
              <a:off x="4003844" y="4684613"/>
              <a:ext cx="2623185" cy="2623185"/>
            </a:xfrm>
            <a:custGeom>
              <a:avLst/>
              <a:gdLst/>
              <a:ahLst/>
              <a:cxnLst/>
              <a:rect l="l" t="t" r="r" b="b"/>
              <a:pathLst>
                <a:path w="2623184" h="2623184">
                  <a:moveTo>
                    <a:pt x="1311551" y="0"/>
                  </a:moveTo>
                  <a:lnTo>
                    <a:pt x="1263469" y="865"/>
                  </a:lnTo>
                  <a:lnTo>
                    <a:pt x="1215823" y="3440"/>
                  </a:lnTo>
                  <a:lnTo>
                    <a:pt x="1168642" y="7696"/>
                  </a:lnTo>
                  <a:lnTo>
                    <a:pt x="1121957" y="13603"/>
                  </a:lnTo>
                  <a:lnTo>
                    <a:pt x="1075797" y="21131"/>
                  </a:lnTo>
                  <a:lnTo>
                    <a:pt x="1030191" y="30251"/>
                  </a:lnTo>
                  <a:lnTo>
                    <a:pt x="985170" y="40934"/>
                  </a:lnTo>
                  <a:lnTo>
                    <a:pt x="940762" y="53149"/>
                  </a:lnTo>
                  <a:lnTo>
                    <a:pt x="896998" y="66866"/>
                  </a:lnTo>
                  <a:lnTo>
                    <a:pt x="853906" y="82057"/>
                  </a:lnTo>
                  <a:lnTo>
                    <a:pt x="811518" y="98691"/>
                  </a:lnTo>
                  <a:lnTo>
                    <a:pt x="769862" y="116740"/>
                  </a:lnTo>
                  <a:lnTo>
                    <a:pt x="728968" y="136172"/>
                  </a:lnTo>
                  <a:lnTo>
                    <a:pt x="688865" y="156960"/>
                  </a:lnTo>
                  <a:lnTo>
                    <a:pt x="649584" y="179072"/>
                  </a:lnTo>
                  <a:lnTo>
                    <a:pt x="611153" y="202480"/>
                  </a:lnTo>
                  <a:lnTo>
                    <a:pt x="573603" y="227154"/>
                  </a:lnTo>
                  <a:lnTo>
                    <a:pt x="536964" y="253063"/>
                  </a:lnTo>
                  <a:lnTo>
                    <a:pt x="501264" y="280179"/>
                  </a:lnTo>
                  <a:lnTo>
                    <a:pt x="466533" y="308472"/>
                  </a:lnTo>
                  <a:lnTo>
                    <a:pt x="432802" y="337913"/>
                  </a:lnTo>
                  <a:lnTo>
                    <a:pt x="400099" y="368471"/>
                  </a:lnTo>
                  <a:lnTo>
                    <a:pt x="368454" y="400116"/>
                  </a:lnTo>
                  <a:lnTo>
                    <a:pt x="337897" y="432820"/>
                  </a:lnTo>
                  <a:lnTo>
                    <a:pt x="308458" y="466553"/>
                  </a:lnTo>
                  <a:lnTo>
                    <a:pt x="280167" y="501285"/>
                  </a:lnTo>
                  <a:lnTo>
                    <a:pt x="253051" y="536986"/>
                  </a:lnTo>
                  <a:lnTo>
                    <a:pt x="227143" y="573627"/>
                  </a:lnTo>
                  <a:lnTo>
                    <a:pt x="202470" y="611178"/>
                  </a:lnTo>
                  <a:lnTo>
                    <a:pt x="179064" y="649610"/>
                  </a:lnTo>
                  <a:lnTo>
                    <a:pt x="156952" y="688893"/>
                  </a:lnTo>
                  <a:lnTo>
                    <a:pt x="136166" y="728996"/>
                  </a:lnTo>
                  <a:lnTo>
                    <a:pt x="116734" y="769892"/>
                  </a:lnTo>
                  <a:lnTo>
                    <a:pt x="98687" y="811549"/>
                  </a:lnTo>
                  <a:lnTo>
                    <a:pt x="82053" y="853939"/>
                  </a:lnTo>
                  <a:lnTo>
                    <a:pt x="66863" y="897031"/>
                  </a:lnTo>
                  <a:lnTo>
                    <a:pt x="53146" y="940796"/>
                  </a:lnTo>
                  <a:lnTo>
                    <a:pt x="40932" y="985205"/>
                  </a:lnTo>
                  <a:lnTo>
                    <a:pt x="30250" y="1030228"/>
                  </a:lnTo>
                  <a:lnTo>
                    <a:pt x="21130" y="1075835"/>
                  </a:lnTo>
                  <a:lnTo>
                    <a:pt x="13602" y="1121996"/>
                  </a:lnTo>
                  <a:lnTo>
                    <a:pt x="7695" y="1168682"/>
                  </a:lnTo>
                  <a:lnTo>
                    <a:pt x="3440" y="1215863"/>
                  </a:lnTo>
                  <a:lnTo>
                    <a:pt x="864" y="1263510"/>
                  </a:lnTo>
                  <a:lnTo>
                    <a:pt x="0" y="1311593"/>
                  </a:lnTo>
                  <a:lnTo>
                    <a:pt x="864" y="1359676"/>
                  </a:lnTo>
                  <a:lnTo>
                    <a:pt x="3440" y="1407323"/>
                  </a:lnTo>
                  <a:lnTo>
                    <a:pt x="7695" y="1454504"/>
                  </a:lnTo>
                  <a:lnTo>
                    <a:pt x="13602" y="1501190"/>
                  </a:lnTo>
                  <a:lnTo>
                    <a:pt x="21130" y="1547352"/>
                  </a:lnTo>
                  <a:lnTo>
                    <a:pt x="30250" y="1592958"/>
                  </a:lnTo>
                  <a:lnTo>
                    <a:pt x="40932" y="1637981"/>
                  </a:lnTo>
                  <a:lnTo>
                    <a:pt x="53146" y="1682390"/>
                  </a:lnTo>
                  <a:lnTo>
                    <a:pt x="66863" y="1726155"/>
                  </a:lnTo>
                  <a:lnTo>
                    <a:pt x="82053" y="1769247"/>
                  </a:lnTo>
                  <a:lnTo>
                    <a:pt x="98687" y="1811637"/>
                  </a:lnTo>
                  <a:lnTo>
                    <a:pt x="116734" y="1853294"/>
                  </a:lnTo>
                  <a:lnTo>
                    <a:pt x="136166" y="1894190"/>
                  </a:lnTo>
                  <a:lnTo>
                    <a:pt x="156952" y="1934293"/>
                  </a:lnTo>
                  <a:lnTo>
                    <a:pt x="179064" y="1973576"/>
                  </a:lnTo>
                  <a:lnTo>
                    <a:pt x="202470" y="2012008"/>
                  </a:lnTo>
                  <a:lnTo>
                    <a:pt x="227143" y="2049559"/>
                  </a:lnTo>
                  <a:lnTo>
                    <a:pt x="253051" y="2086200"/>
                  </a:lnTo>
                  <a:lnTo>
                    <a:pt x="280167" y="2121901"/>
                  </a:lnTo>
                  <a:lnTo>
                    <a:pt x="308458" y="2156633"/>
                  </a:lnTo>
                  <a:lnTo>
                    <a:pt x="337897" y="2190366"/>
                  </a:lnTo>
                  <a:lnTo>
                    <a:pt x="368454" y="2223070"/>
                  </a:lnTo>
                  <a:lnTo>
                    <a:pt x="400099" y="2254716"/>
                  </a:lnTo>
                  <a:lnTo>
                    <a:pt x="432802" y="2285273"/>
                  </a:lnTo>
                  <a:lnTo>
                    <a:pt x="466533" y="2314714"/>
                  </a:lnTo>
                  <a:lnTo>
                    <a:pt x="501264" y="2343007"/>
                  </a:lnTo>
                  <a:lnTo>
                    <a:pt x="536964" y="2370123"/>
                  </a:lnTo>
                  <a:lnTo>
                    <a:pt x="573603" y="2396033"/>
                  </a:lnTo>
                  <a:lnTo>
                    <a:pt x="611153" y="2420706"/>
                  </a:lnTo>
                  <a:lnTo>
                    <a:pt x="649584" y="2444114"/>
                  </a:lnTo>
                  <a:lnTo>
                    <a:pt x="688865" y="2466226"/>
                  </a:lnTo>
                  <a:lnTo>
                    <a:pt x="728968" y="2487014"/>
                  </a:lnTo>
                  <a:lnTo>
                    <a:pt x="769862" y="2506446"/>
                  </a:lnTo>
                  <a:lnTo>
                    <a:pt x="811518" y="2524495"/>
                  </a:lnTo>
                  <a:lnTo>
                    <a:pt x="853906" y="2541129"/>
                  </a:lnTo>
                  <a:lnTo>
                    <a:pt x="896998" y="2556320"/>
                  </a:lnTo>
                  <a:lnTo>
                    <a:pt x="940762" y="2570038"/>
                  </a:lnTo>
                  <a:lnTo>
                    <a:pt x="985170" y="2582252"/>
                  </a:lnTo>
                  <a:lnTo>
                    <a:pt x="1030191" y="2592935"/>
                  </a:lnTo>
                  <a:lnTo>
                    <a:pt x="1075797" y="2602055"/>
                  </a:lnTo>
                  <a:lnTo>
                    <a:pt x="1121957" y="2609583"/>
                  </a:lnTo>
                  <a:lnTo>
                    <a:pt x="1168642" y="2615490"/>
                  </a:lnTo>
                  <a:lnTo>
                    <a:pt x="1215823" y="2619746"/>
                  </a:lnTo>
                  <a:lnTo>
                    <a:pt x="1263469" y="2622322"/>
                  </a:lnTo>
                  <a:lnTo>
                    <a:pt x="1311551" y="2623187"/>
                  </a:lnTo>
                  <a:lnTo>
                    <a:pt x="1359634" y="2622322"/>
                  </a:lnTo>
                  <a:lnTo>
                    <a:pt x="1407281" y="2619746"/>
                  </a:lnTo>
                  <a:lnTo>
                    <a:pt x="1454462" y="2615490"/>
                  </a:lnTo>
                  <a:lnTo>
                    <a:pt x="1501149" y="2609583"/>
                  </a:lnTo>
                  <a:lnTo>
                    <a:pt x="1547310" y="2602055"/>
                  </a:lnTo>
                  <a:lnTo>
                    <a:pt x="1592916" y="2592935"/>
                  </a:lnTo>
                  <a:lnTo>
                    <a:pt x="1637939" y="2582252"/>
                  </a:lnTo>
                  <a:lnTo>
                    <a:pt x="1682348" y="2570038"/>
                  </a:lnTo>
                  <a:lnTo>
                    <a:pt x="1726113" y="2556320"/>
                  </a:lnTo>
                  <a:lnTo>
                    <a:pt x="1769206" y="2541129"/>
                  </a:lnTo>
                  <a:lnTo>
                    <a:pt x="1811595" y="2524495"/>
                  </a:lnTo>
                  <a:lnTo>
                    <a:pt x="1853252" y="2506446"/>
                  </a:lnTo>
                  <a:lnTo>
                    <a:pt x="1894148" y="2487014"/>
                  </a:lnTo>
                  <a:lnTo>
                    <a:pt x="1934252" y="2466226"/>
                  </a:lnTo>
                  <a:lnTo>
                    <a:pt x="1973534" y="2444114"/>
                  </a:lnTo>
                  <a:lnTo>
                    <a:pt x="2011966" y="2420706"/>
                  </a:lnTo>
                  <a:lnTo>
                    <a:pt x="2049517" y="2396033"/>
                  </a:lnTo>
                  <a:lnTo>
                    <a:pt x="2086158" y="2370123"/>
                  </a:lnTo>
                  <a:lnTo>
                    <a:pt x="2121859" y="2343007"/>
                  </a:lnTo>
                  <a:lnTo>
                    <a:pt x="2156591" y="2314714"/>
                  </a:lnTo>
                  <a:lnTo>
                    <a:pt x="2190324" y="2285273"/>
                  </a:lnTo>
                  <a:lnTo>
                    <a:pt x="2223028" y="2254716"/>
                  </a:lnTo>
                  <a:lnTo>
                    <a:pt x="2254674" y="2223070"/>
                  </a:lnTo>
                  <a:lnTo>
                    <a:pt x="2285232" y="2190366"/>
                  </a:lnTo>
                  <a:lnTo>
                    <a:pt x="2314672" y="2156633"/>
                  </a:lnTo>
                  <a:lnTo>
                    <a:pt x="2342965" y="2121901"/>
                  </a:lnTo>
                  <a:lnTo>
                    <a:pt x="2370081" y="2086200"/>
                  </a:lnTo>
                  <a:lnTo>
                    <a:pt x="2395991" y="2049559"/>
                  </a:lnTo>
                  <a:lnTo>
                    <a:pt x="2420664" y="2012008"/>
                  </a:lnTo>
                  <a:lnTo>
                    <a:pt x="2444072" y="1973576"/>
                  </a:lnTo>
                  <a:lnTo>
                    <a:pt x="2466184" y="1934293"/>
                  </a:lnTo>
                  <a:lnTo>
                    <a:pt x="2486972" y="1894190"/>
                  </a:lnTo>
                  <a:lnTo>
                    <a:pt x="2506404" y="1853294"/>
                  </a:lnTo>
                  <a:lnTo>
                    <a:pt x="2524453" y="1811637"/>
                  </a:lnTo>
                  <a:lnTo>
                    <a:pt x="2541087" y="1769247"/>
                  </a:lnTo>
                  <a:lnTo>
                    <a:pt x="2556278" y="1726155"/>
                  </a:lnTo>
                  <a:lnTo>
                    <a:pt x="2569996" y="1682390"/>
                  </a:lnTo>
                  <a:lnTo>
                    <a:pt x="2582211" y="1637981"/>
                  </a:lnTo>
                  <a:lnTo>
                    <a:pt x="2592893" y="1592958"/>
                  </a:lnTo>
                  <a:lnTo>
                    <a:pt x="2602013" y="1547352"/>
                  </a:lnTo>
                  <a:lnTo>
                    <a:pt x="2609541" y="1501190"/>
                  </a:lnTo>
                  <a:lnTo>
                    <a:pt x="2615448" y="1454504"/>
                  </a:lnTo>
                  <a:lnTo>
                    <a:pt x="2619704" y="1407323"/>
                  </a:lnTo>
                  <a:lnTo>
                    <a:pt x="2622280" y="1359676"/>
                  </a:lnTo>
                  <a:lnTo>
                    <a:pt x="2623145" y="1311593"/>
                  </a:lnTo>
                  <a:lnTo>
                    <a:pt x="2622280" y="1263510"/>
                  </a:lnTo>
                  <a:lnTo>
                    <a:pt x="2619704" y="1215863"/>
                  </a:lnTo>
                  <a:lnTo>
                    <a:pt x="2615448" y="1168682"/>
                  </a:lnTo>
                  <a:lnTo>
                    <a:pt x="2609541" y="1121996"/>
                  </a:lnTo>
                  <a:lnTo>
                    <a:pt x="2602013" y="1075835"/>
                  </a:lnTo>
                  <a:lnTo>
                    <a:pt x="2592893" y="1030228"/>
                  </a:lnTo>
                  <a:lnTo>
                    <a:pt x="2582211" y="985205"/>
                  </a:lnTo>
                  <a:lnTo>
                    <a:pt x="2569996" y="940796"/>
                  </a:lnTo>
                  <a:lnTo>
                    <a:pt x="2556278" y="897031"/>
                  </a:lnTo>
                  <a:lnTo>
                    <a:pt x="2541087" y="853939"/>
                  </a:lnTo>
                  <a:lnTo>
                    <a:pt x="2524453" y="811549"/>
                  </a:lnTo>
                  <a:lnTo>
                    <a:pt x="2506404" y="769892"/>
                  </a:lnTo>
                  <a:lnTo>
                    <a:pt x="2486972" y="728996"/>
                  </a:lnTo>
                  <a:lnTo>
                    <a:pt x="2466184" y="688893"/>
                  </a:lnTo>
                  <a:lnTo>
                    <a:pt x="2444072" y="649610"/>
                  </a:lnTo>
                  <a:lnTo>
                    <a:pt x="2420664" y="611178"/>
                  </a:lnTo>
                  <a:lnTo>
                    <a:pt x="2395991" y="573627"/>
                  </a:lnTo>
                  <a:lnTo>
                    <a:pt x="2370081" y="536986"/>
                  </a:lnTo>
                  <a:lnTo>
                    <a:pt x="2342965" y="501285"/>
                  </a:lnTo>
                  <a:lnTo>
                    <a:pt x="2314672" y="466553"/>
                  </a:lnTo>
                  <a:lnTo>
                    <a:pt x="2285232" y="432820"/>
                  </a:lnTo>
                  <a:lnTo>
                    <a:pt x="2254674" y="400116"/>
                  </a:lnTo>
                  <a:lnTo>
                    <a:pt x="2223028" y="368471"/>
                  </a:lnTo>
                  <a:lnTo>
                    <a:pt x="2190324" y="337913"/>
                  </a:lnTo>
                  <a:lnTo>
                    <a:pt x="2156591" y="308472"/>
                  </a:lnTo>
                  <a:lnTo>
                    <a:pt x="2121859" y="280179"/>
                  </a:lnTo>
                  <a:lnTo>
                    <a:pt x="2086158" y="253063"/>
                  </a:lnTo>
                  <a:lnTo>
                    <a:pt x="2049517" y="227154"/>
                  </a:lnTo>
                  <a:lnTo>
                    <a:pt x="2011966" y="202480"/>
                  </a:lnTo>
                  <a:lnTo>
                    <a:pt x="1973534" y="179072"/>
                  </a:lnTo>
                  <a:lnTo>
                    <a:pt x="1934252" y="156960"/>
                  </a:lnTo>
                  <a:lnTo>
                    <a:pt x="1894148" y="136172"/>
                  </a:lnTo>
                  <a:lnTo>
                    <a:pt x="1853252" y="116740"/>
                  </a:lnTo>
                  <a:lnTo>
                    <a:pt x="1811595" y="98691"/>
                  </a:lnTo>
                  <a:lnTo>
                    <a:pt x="1769206" y="82057"/>
                  </a:lnTo>
                  <a:lnTo>
                    <a:pt x="1726113" y="66866"/>
                  </a:lnTo>
                  <a:lnTo>
                    <a:pt x="1682348" y="53149"/>
                  </a:lnTo>
                  <a:lnTo>
                    <a:pt x="1637939" y="40934"/>
                  </a:lnTo>
                  <a:lnTo>
                    <a:pt x="1592916" y="30251"/>
                  </a:lnTo>
                  <a:lnTo>
                    <a:pt x="1547310" y="21131"/>
                  </a:lnTo>
                  <a:lnTo>
                    <a:pt x="1501149" y="13603"/>
                  </a:lnTo>
                  <a:lnTo>
                    <a:pt x="1454462" y="7696"/>
                  </a:lnTo>
                  <a:lnTo>
                    <a:pt x="1407281" y="3440"/>
                  </a:lnTo>
                  <a:lnTo>
                    <a:pt x="1359634" y="865"/>
                  </a:lnTo>
                  <a:lnTo>
                    <a:pt x="1311551" y="0"/>
                  </a:lnTo>
                  <a:close/>
                </a:path>
              </a:pathLst>
            </a:custGeom>
            <a:solidFill>
              <a:srgbClr val="067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40">
              <a:extLst>
                <a:ext uri="{FF2B5EF4-FFF2-40B4-BE49-F238E27FC236}">
                  <a16:creationId xmlns:a16="http://schemas.microsoft.com/office/drawing/2014/main" id="{5133B968-1B48-F3F5-4217-B0A321296FB1}"/>
                </a:ext>
              </a:extLst>
            </p:cNvPr>
            <p:cNvSpPr/>
            <p:nvPr/>
          </p:nvSpPr>
          <p:spPr>
            <a:xfrm>
              <a:off x="4728621" y="5583306"/>
              <a:ext cx="1174115" cy="1676400"/>
            </a:xfrm>
            <a:custGeom>
              <a:avLst/>
              <a:gdLst/>
              <a:ahLst/>
              <a:cxnLst/>
              <a:rect l="l" t="t" r="r" b="b"/>
              <a:pathLst>
                <a:path w="1174114" h="1676400">
                  <a:moveTo>
                    <a:pt x="283442" y="1257300"/>
                  </a:moveTo>
                  <a:lnTo>
                    <a:pt x="132607" y="1257300"/>
                  </a:lnTo>
                  <a:lnTo>
                    <a:pt x="91819" y="1295400"/>
                  </a:lnTo>
                  <a:lnTo>
                    <a:pt x="59910" y="1333500"/>
                  </a:lnTo>
                  <a:lnTo>
                    <a:pt x="36952" y="1384300"/>
                  </a:lnTo>
                  <a:lnTo>
                    <a:pt x="23018" y="1435100"/>
                  </a:lnTo>
                  <a:lnTo>
                    <a:pt x="18181" y="1485900"/>
                  </a:lnTo>
                  <a:lnTo>
                    <a:pt x="18095" y="1625600"/>
                  </a:lnTo>
                  <a:lnTo>
                    <a:pt x="17972" y="1651000"/>
                  </a:lnTo>
                  <a:lnTo>
                    <a:pt x="18834" y="1663700"/>
                  </a:lnTo>
                  <a:lnTo>
                    <a:pt x="21849" y="1663700"/>
                  </a:lnTo>
                  <a:lnTo>
                    <a:pt x="27334" y="1676400"/>
                  </a:lnTo>
                  <a:lnTo>
                    <a:pt x="70294" y="1676400"/>
                  </a:lnTo>
                  <a:lnTo>
                    <a:pt x="75532" y="1663700"/>
                  </a:lnTo>
                  <a:lnTo>
                    <a:pt x="78196" y="1651000"/>
                  </a:lnTo>
                  <a:lnTo>
                    <a:pt x="78892" y="1638300"/>
                  </a:lnTo>
                  <a:lnTo>
                    <a:pt x="78818" y="1625600"/>
                  </a:lnTo>
                  <a:lnTo>
                    <a:pt x="78745" y="1612900"/>
                  </a:lnTo>
                  <a:lnTo>
                    <a:pt x="78652" y="1524000"/>
                  </a:lnTo>
                  <a:lnTo>
                    <a:pt x="79038" y="1485900"/>
                  </a:lnTo>
                  <a:lnTo>
                    <a:pt x="84195" y="1435100"/>
                  </a:lnTo>
                  <a:lnTo>
                    <a:pt x="97797" y="1397000"/>
                  </a:lnTo>
                  <a:lnTo>
                    <a:pt x="118951" y="1358900"/>
                  </a:lnTo>
                  <a:lnTo>
                    <a:pt x="146765" y="1320800"/>
                  </a:lnTo>
                  <a:lnTo>
                    <a:pt x="180349" y="1295400"/>
                  </a:lnTo>
                  <a:lnTo>
                    <a:pt x="218808" y="1282700"/>
                  </a:lnTo>
                  <a:lnTo>
                    <a:pt x="261253" y="1270000"/>
                  </a:lnTo>
                  <a:lnTo>
                    <a:pt x="283442" y="1257300"/>
                  </a:lnTo>
                  <a:close/>
                </a:path>
                <a:path w="1174114" h="1676400">
                  <a:moveTo>
                    <a:pt x="1022392" y="1244600"/>
                  </a:moveTo>
                  <a:lnTo>
                    <a:pt x="809718" y="1244600"/>
                  </a:lnTo>
                  <a:lnTo>
                    <a:pt x="814796" y="1257300"/>
                  </a:lnTo>
                  <a:lnTo>
                    <a:pt x="903380" y="1257300"/>
                  </a:lnTo>
                  <a:lnTo>
                    <a:pt x="953278" y="1270000"/>
                  </a:lnTo>
                  <a:lnTo>
                    <a:pt x="996244" y="1295400"/>
                  </a:lnTo>
                  <a:lnTo>
                    <a:pt x="1031943" y="1333500"/>
                  </a:lnTo>
                  <a:lnTo>
                    <a:pt x="1060044" y="1371600"/>
                  </a:lnTo>
                  <a:lnTo>
                    <a:pt x="1080212" y="1409700"/>
                  </a:lnTo>
                  <a:lnTo>
                    <a:pt x="1092113" y="1447800"/>
                  </a:lnTo>
                  <a:lnTo>
                    <a:pt x="1095416" y="1485900"/>
                  </a:lnTo>
                  <a:lnTo>
                    <a:pt x="1094869" y="1524000"/>
                  </a:lnTo>
                  <a:lnTo>
                    <a:pt x="1094904" y="1562100"/>
                  </a:lnTo>
                  <a:lnTo>
                    <a:pt x="1095114" y="1600200"/>
                  </a:lnTo>
                  <a:lnTo>
                    <a:pt x="1095091" y="1638300"/>
                  </a:lnTo>
                  <a:lnTo>
                    <a:pt x="1095789" y="1651000"/>
                  </a:lnTo>
                  <a:lnTo>
                    <a:pt x="1098448" y="1663700"/>
                  </a:lnTo>
                  <a:lnTo>
                    <a:pt x="1103686" y="1676400"/>
                  </a:lnTo>
                  <a:lnTo>
                    <a:pt x="1146662" y="1676400"/>
                  </a:lnTo>
                  <a:lnTo>
                    <a:pt x="1152245" y="1663700"/>
                  </a:lnTo>
                  <a:lnTo>
                    <a:pt x="1155290" y="1663700"/>
                  </a:lnTo>
                  <a:lnTo>
                    <a:pt x="1155990" y="1651000"/>
                  </a:lnTo>
                  <a:lnTo>
                    <a:pt x="1155766" y="1638300"/>
                  </a:lnTo>
                  <a:lnTo>
                    <a:pt x="1155841" y="1625600"/>
                  </a:lnTo>
                  <a:lnTo>
                    <a:pt x="1155943" y="1612900"/>
                  </a:lnTo>
                  <a:lnTo>
                    <a:pt x="1155801" y="1600200"/>
                  </a:lnTo>
                  <a:lnTo>
                    <a:pt x="1155646" y="1562100"/>
                  </a:lnTo>
                  <a:lnTo>
                    <a:pt x="1156149" y="1524000"/>
                  </a:lnTo>
                  <a:lnTo>
                    <a:pt x="1155754" y="1485900"/>
                  </a:lnTo>
                  <a:lnTo>
                    <a:pt x="1152901" y="1447800"/>
                  </a:lnTo>
                  <a:lnTo>
                    <a:pt x="1143262" y="1409700"/>
                  </a:lnTo>
                  <a:lnTo>
                    <a:pt x="1126528" y="1358900"/>
                  </a:lnTo>
                  <a:lnTo>
                    <a:pt x="1103446" y="1320800"/>
                  </a:lnTo>
                  <a:lnTo>
                    <a:pt x="1074761" y="1282700"/>
                  </a:lnTo>
                  <a:lnTo>
                    <a:pt x="1041219" y="1257300"/>
                  </a:lnTo>
                  <a:lnTo>
                    <a:pt x="1022392" y="1244600"/>
                  </a:lnTo>
                  <a:close/>
                </a:path>
                <a:path w="1174114" h="1676400">
                  <a:moveTo>
                    <a:pt x="720475" y="0"/>
                  </a:moveTo>
                  <a:lnTo>
                    <a:pt x="442847" y="0"/>
                  </a:lnTo>
                  <a:lnTo>
                    <a:pt x="425928" y="12700"/>
                  </a:lnTo>
                  <a:lnTo>
                    <a:pt x="379280" y="25400"/>
                  </a:lnTo>
                  <a:lnTo>
                    <a:pt x="335409" y="38100"/>
                  </a:lnTo>
                  <a:lnTo>
                    <a:pt x="294666" y="63500"/>
                  </a:lnTo>
                  <a:lnTo>
                    <a:pt x="257400" y="88900"/>
                  </a:lnTo>
                  <a:lnTo>
                    <a:pt x="223958" y="127000"/>
                  </a:lnTo>
                  <a:lnTo>
                    <a:pt x="194690" y="152400"/>
                  </a:lnTo>
                  <a:lnTo>
                    <a:pt x="169945" y="203200"/>
                  </a:lnTo>
                  <a:lnTo>
                    <a:pt x="150072" y="241300"/>
                  </a:lnTo>
                  <a:lnTo>
                    <a:pt x="135420" y="279400"/>
                  </a:lnTo>
                  <a:lnTo>
                    <a:pt x="126337" y="330200"/>
                  </a:lnTo>
                  <a:lnTo>
                    <a:pt x="123173" y="381000"/>
                  </a:lnTo>
                  <a:lnTo>
                    <a:pt x="122930" y="419100"/>
                  </a:lnTo>
                  <a:lnTo>
                    <a:pt x="122809" y="469900"/>
                  </a:lnTo>
                  <a:lnTo>
                    <a:pt x="123351" y="508000"/>
                  </a:lnTo>
                  <a:lnTo>
                    <a:pt x="122017" y="558800"/>
                  </a:lnTo>
                  <a:lnTo>
                    <a:pt x="115169" y="596900"/>
                  </a:lnTo>
                  <a:lnTo>
                    <a:pt x="102779" y="647700"/>
                  </a:lnTo>
                  <a:lnTo>
                    <a:pt x="84818" y="685800"/>
                  </a:lnTo>
                  <a:lnTo>
                    <a:pt x="61259" y="723900"/>
                  </a:lnTo>
                  <a:lnTo>
                    <a:pt x="34703" y="774700"/>
                  </a:lnTo>
                  <a:lnTo>
                    <a:pt x="15759" y="825500"/>
                  </a:lnTo>
                  <a:lnTo>
                    <a:pt x="4250" y="876300"/>
                  </a:lnTo>
                  <a:lnTo>
                    <a:pt x="0" y="927100"/>
                  </a:lnTo>
                  <a:lnTo>
                    <a:pt x="2831" y="977900"/>
                  </a:lnTo>
                  <a:lnTo>
                    <a:pt x="11268" y="1028700"/>
                  </a:lnTo>
                  <a:lnTo>
                    <a:pt x="25079" y="1079500"/>
                  </a:lnTo>
                  <a:lnTo>
                    <a:pt x="44226" y="1117600"/>
                  </a:lnTo>
                  <a:lnTo>
                    <a:pt x="68675" y="1155700"/>
                  </a:lnTo>
                  <a:lnTo>
                    <a:pt x="98388" y="1193800"/>
                  </a:lnTo>
                  <a:lnTo>
                    <a:pt x="133330" y="1231900"/>
                  </a:lnTo>
                  <a:lnTo>
                    <a:pt x="139581" y="1244600"/>
                  </a:lnTo>
                  <a:lnTo>
                    <a:pt x="141717" y="1244600"/>
                  </a:lnTo>
                  <a:lnTo>
                    <a:pt x="139479" y="1257300"/>
                  </a:lnTo>
                  <a:lnTo>
                    <a:pt x="366851" y="1257300"/>
                  </a:lnTo>
                  <a:lnTo>
                    <a:pt x="411676" y="1282700"/>
                  </a:lnTo>
                  <a:lnTo>
                    <a:pt x="448997" y="1320800"/>
                  </a:lnTo>
                  <a:lnTo>
                    <a:pt x="561139" y="1397000"/>
                  </a:lnTo>
                  <a:lnTo>
                    <a:pt x="574997" y="1409700"/>
                  </a:lnTo>
                  <a:lnTo>
                    <a:pt x="612488" y="1409700"/>
                  </a:lnTo>
                  <a:lnTo>
                    <a:pt x="664420" y="1358900"/>
                  </a:lnTo>
                  <a:lnTo>
                    <a:pt x="690342" y="1346200"/>
                  </a:lnTo>
                  <a:lnTo>
                    <a:pt x="705141" y="1333500"/>
                  </a:lnTo>
                  <a:lnTo>
                    <a:pt x="575945" y="1333500"/>
                  </a:lnTo>
                  <a:lnTo>
                    <a:pt x="430787" y="1231900"/>
                  </a:lnTo>
                  <a:lnTo>
                    <a:pt x="421970" y="1219200"/>
                  </a:lnTo>
                  <a:lnTo>
                    <a:pt x="422693" y="1219200"/>
                  </a:lnTo>
                  <a:lnTo>
                    <a:pt x="430064" y="1206500"/>
                  </a:lnTo>
                  <a:lnTo>
                    <a:pt x="190094" y="1206500"/>
                  </a:lnTo>
                  <a:lnTo>
                    <a:pt x="175967" y="1193800"/>
                  </a:lnTo>
                  <a:lnTo>
                    <a:pt x="140522" y="1155700"/>
                  </a:lnTo>
                  <a:lnTo>
                    <a:pt x="111505" y="1117600"/>
                  </a:lnTo>
                  <a:lnTo>
                    <a:pt x="88949" y="1079500"/>
                  </a:lnTo>
                  <a:lnTo>
                    <a:pt x="72889" y="1028700"/>
                  </a:lnTo>
                  <a:lnTo>
                    <a:pt x="63358" y="977900"/>
                  </a:lnTo>
                  <a:lnTo>
                    <a:pt x="60390" y="927100"/>
                  </a:lnTo>
                  <a:lnTo>
                    <a:pt x="64251" y="889000"/>
                  </a:lnTo>
                  <a:lnTo>
                    <a:pt x="75117" y="838200"/>
                  </a:lnTo>
                  <a:lnTo>
                    <a:pt x="92807" y="787400"/>
                  </a:lnTo>
                  <a:lnTo>
                    <a:pt x="117142" y="749300"/>
                  </a:lnTo>
                  <a:lnTo>
                    <a:pt x="137258" y="711200"/>
                  </a:lnTo>
                  <a:lnTo>
                    <a:pt x="166630" y="647700"/>
                  </a:lnTo>
                  <a:lnTo>
                    <a:pt x="175821" y="609600"/>
                  </a:lnTo>
                  <a:lnTo>
                    <a:pt x="181623" y="558800"/>
                  </a:lnTo>
                  <a:lnTo>
                    <a:pt x="183093" y="546100"/>
                  </a:lnTo>
                  <a:lnTo>
                    <a:pt x="183883" y="520700"/>
                  </a:lnTo>
                  <a:lnTo>
                    <a:pt x="183889" y="469900"/>
                  </a:lnTo>
                  <a:lnTo>
                    <a:pt x="183080" y="419100"/>
                  </a:lnTo>
                  <a:lnTo>
                    <a:pt x="183633" y="381000"/>
                  </a:lnTo>
                  <a:lnTo>
                    <a:pt x="187726" y="330200"/>
                  </a:lnTo>
                  <a:lnTo>
                    <a:pt x="198266" y="279400"/>
                  </a:lnTo>
                  <a:lnTo>
                    <a:pt x="216195" y="241300"/>
                  </a:lnTo>
                  <a:lnTo>
                    <a:pt x="240714" y="190500"/>
                  </a:lnTo>
                  <a:lnTo>
                    <a:pt x="271023" y="165100"/>
                  </a:lnTo>
                  <a:lnTo>
                    <a:pt x="306322" y="127000"/>
                  </a:lnTo>
                  <a:lnTo>
                    <a:pt x="345814" y="101600"/>
                  </a:lnTo>
                  <a:lnTo>
                    <a:pt x="388698" y="76200"/>
                  </a:lnTo>
                  <a:lnTo>
                    <a:pt x="434174" y="63500"/>
                  </a:lnTo>
                  <a:lnTo>
                    <a:pt x="887998" y="63500"/>
                  </a:lnTo>
                  <a:lnTo>
                    <a:pt x="849382" y="50800"/>
                  </a:lnTo>
                  <a:lnTo>
                    <a:pt x="808275" y="25400"/>
                  </a:lnTo>
                  <a:lnTo>
                    <a:pt x="765149" y="12700"/>
                  </a:lnTo>
                  <a:lnTo>
                    <a:pt x="720475" y="0"/>
                  </a:lnTo>
                  <a:close/>
                </a:path>
                <a:path w="1174114" h="1676400">
                  <a:moveTo>
                    <a:pt x="753533" y="1104900"/>
                  </a:moveTo>
                  <a:lnTo>
                    <a:pt x="676612" y="1104900"/>
                  </a:lnTo>
                  <a:lnTo>
                    <a:pt x="685510" y="1130300"/>
                  </a:lnTo>
                  <a:lnTo>
                    <a:pt x="699043" y="1155700"/>
                  </a:lnTo>
                  <a:lnTo>
                    <a:pt x="717708" y="1181100"/>
                  </a:lnTo>
                  <a:lnTo>
                    <a:pt x="742002" y="1206500"/>
                  </a:lnTo>
                  <a:lnTo>
                    <a:pt x="575945" y="1333500"/>
                  </a:lnTo>
                  <a:lnTo>
                    <a:pt x="705141" y="1333500"/>
                  </a:lnTo>
                  <a:lnTo>
                    <a:pt x="719940" y="1320800"/>
                  </a:lnTo>
                  <a:lnTo>
                    <a:pt x="722914" y="1320800"/>
                  </a:lnTo>
                  <a:lnTo>
                    <a:pt x="725458" y="1308100"/>
                  </a:lnTo>
                  <a:lnTo>
                    <a:pt x="809718" y="1244600"/>
                  </a:lnTo>
                  <a:lnTo>
                    <a:pt x="1022392" y="1244600"/>
                  </a:lnTo>
                  <a:lnTo>
                    <a:pt x="1003566" y="1231900"/>
                  </a:lnTo>
                  <a:lnTo>
                    <a:pt x="962548" y="1219200"/>
                  </a:lnTo>
                  <a:lnTo>
                    <a:pt x="918911" y="1206500"/>
                  </a:lnTo>
                  <a:lnTo>
                    <a:pt x="873402" y="1193800"/>
                  </a:lnTo>
                  <a:lnTo>
                    <a:pt x="825434" y="1193800"/>
                  </a:lnTo>
                  <a:lnTo>
                    <a:pt x="822272" y="1181100"/>
                  </a:lnTo>
                  <a:lnTo>
                    <a:pt x="818387" y="1181100"/>
                  </a:lnTo>
                  <a:lnTo>
                    <a:pt x="790008" y="1155700"/>
                  </a:lnTo>
                  <a:lnTo>
                    <a:pt x="768587" y="1130300"/>
                  </a:lnTo>
                  <a:lnTo>
                    <a:pt x="753533" y="1104900"/>
                  </a:lnTo>
                  <a:close/>
                </a:path>
                <a:path w="1174114" h="1676400">
                  <a:moveTo>
                    <a:pt x="741573" y="457200"/>
                  </a:moveTo>
                  <a:lnTo>
                    <a:pt x="599818" y="457200"/>
                  </a:lnTo>
                  <a:lnTo>
                    <a:pt x="556870" y="482600"/>
                  </a:lnTo>
                  <a:lnTo>
                    <a:pt x="506679" y="495300"/>
                  </a:lnTo>
                  <a:lnTo>
                    <a:pt x="398539" y="520700"/>
                  </a:lnTo>
                  <a:lnTo>
                    <a:pt x="347577" y="533400"/>
                  </a:lnTo>
                  <a:lnTo>
                    <a:pt x="211275" y="533400"/>
                  </a:lnTo>
                  <a:lnTo>
                    <a:pt x="210040" y="546100"/>
                  </a:lnTo>
                  <a:lnTo>
                    <a:pt x="209642" y="558800"/>
                  </a:lnTo>
                  <a:lnTo>
                    <a:pt x="209684" y="723900"/>
                  </a:lnTo>
                  <a:lnTo>
                    <a:pt x="211277" y="774700"/>
                  </a:lnTo>
                  <a:lnTo>
                    <a:pt x="223858" y="838200"/>
                  </a:lnTo>
                  <a:lnTo>
                    <a:pt x="240520" y="889000"/>
                  </a:lnTo>
                  <a:lnTo>
                    <a:pt x="262930" y="927100"/>
                  </a:lnTo>
                  <a:lnTo>
                    <a:pt x="291121" y="965200"/>
                  </a:lnTo>
                  <a:lnTo>
                    <a:pt x="325127" y="1003300"/>
                  </a:lnTo>
                  <a:lnTo>
                    <a:pt x="364984" y="1041400"/>
                  </a:lnTo>
                  <a:lnTo>
                    <a:pt x="410725" y="1066800"/>
                  </a:lnTo>
                  <a:lnTo>
                    <a:pt x="416745" y="1079500"/>
                  </a:lnTo>
                  <a:lnTo>
                    <a:pt x="422428" y="1079500"/>
                  </a:lnTo>
                  <a:lnTo>
                    <a:pt x="422735" y="1092200"/>
                  </a:lnTo>
                  <a:lnTo>
                    <a:pt x="413876" y="1130300"/>
                  </a:lnTo>
                  <a:lnTo>
                    <a:pt x="392789" y="1155700"/>
                  </a:lnTo>
                  <a:lnTo>
                    <a:pt x="362406" y="1181100"/>
                  </a:lnTo>
                  <a:lnTo>
                    <a:pt x="325659" y="1193800"/>
                  </a:lnTo>
                  <a:lnTo>
                    <a:pt x="281308" y="1193800"/>
                  </a:lnTo>
                  <a:lnTo>
                    <a:pt x="259394" y="1206500"/>
                  </a:lnTo>
                  <a:lnTo>
                    <a:pt x="430064" y="1206500"/>
                  </a:lnTo>
                  <a:lnTo>
                    <a:pt x="448558" y="1193800"/>
                  </a:lnTo>
                  <a:lnTo>
                    <a:pt x="463261" y="1168400"/>
                  </a:lnTo>
                  <a:lnTo>
                    <a:pt x="474004" y="1143000"/>
                  </a:lnTo>
                  <a:lnTo>
                    <a:pt x="480618" y="1117600"/>
                  </a:lnTo>
                  <a:lnTo>
                    <a:pt x="482632" y="1104900"/>
                  </a:lnTo>
                  <a:lnTo>
                    <a:pt x="753533" y="1104900"/>
                  </a:lnTo>
                  <a:lnTo>
                    <a:pt x="744254" y="1079500"/>
                  </a:lnTo>
                  <a:lnTo>
                    <a:pt x="779812" y="1066800"/>
                  </a:lnTo>
                  <a:lnTo>
                    <a:pt x="796523" y="1054100"/>
                  </a:lnTo>
                  <a:lnTo>
                    <a:pt x="552825" y="1054100"/>
                  </a:lnTo>
                  <a:lnTo>
                    <a:pt x="503031" y="1041400"/>
                  </a:lnTo>
                  <a:lnTo>
                    <a:pt x="457643" y="1028700"/>
                  </a:lnTo>
                  <a:lnTo>
                    <a:pt x="416629" y="1003300"/>
                  </a:lnTo>
                  <a:lnTo>
                    <a:pt x="379961" y="977900"/>
                  </a:lnTo>
                  <a:lnTo>
                    <a:pt x="347607" y="939800"/>
                  </a:lnTo>
                  <a:lnTo>
                    <a:pt x="319537" y="901700"/>
                  </a:lnTo>
                  <a:lnTo>
                    <a:pt x="295723" y="863600"/>
                  </a:lnTo>
                  <a:lnTo>
                    <a:pt x="275951" y="800100"/>
                  </a:lnTo>
                  <a:lnTo>
                    <a:pt x="271489" y="762000"/>
                  </a:lnTo>
                  <a:lnTo>
                    <a:pt x="269854" y="723900"/>
                  </a:lnTo>
                  <a:lnTo>
                    <a:pt x="269786" y="711200"/>
                  </a:lnTo>
                  <a:lnTo>
                    <a:pt x="269671" y="609600"/>
                  </a:lnTo>
                  <a:lnTo>
                    <a:pt x="302945" y="609600"/>
                  </a:lnTo>
                  <a:lnTo>
                    <a:pt x="349194" y="596900"/>
                  </a:lnTo>
                  <a:lnTo>
                    <a:pt x="404338" y="584200"/>
                  </a:lnTo>
                  <a:lnTo>
                    <a:pt x="464298" y="584200"/>
                  </a:lnTo>
                  <a:lnTo>
                    <a:pt x="524992" y="558800"/>
                  </a:lnTo>
                  <a:lnTo>
                    <a:pt x="582342" y="546100"/>
                  </a:lnTo>
                  <a:lnTo>
                    <a:pt x="632267" y="520700"/>
                  </a:lnTo>
                  <a:lnTo>
                    <a:pt x="643513" y="520700"/>
                  </a:lnTo>
                  <a:lnTo>
                    <a:pt x="646853" y="508000"/>
                  </a:lnTo>
                  <a:lnTo>
                    <a:pt x="718296" y="469900"/>
                  </a:lnTo>
                  <a:lnTo>
                    <a:pt x="741573" y="457200"/>
                  </a:lnTo>
                  <a:close/>
                </a:path>
                <a:path w="1174114" h="1676400">
                  <a:moveTo>
                    <a:pt x="887998" y="63500"/>
                  </a:moveTo>
                  <a:lnTo>
                    <a:pt x="727238" y="63500"/>
                  </a:lnTo>
                  <a:lnTo>
                    <a:pt x="773815" y="76200"/>
                  </a:lnTo>
                  <a:lnTo>
                    <a:pt x="817746" y="101600"/>
                  </a:lnTo>
                  <a:lnTo>
                    <a:pt x="858300" y="127000"/>
                  </a:lnTo>
                  <a:lnTo>
                    <a:pt x="894747" y="152400"/>
                  </a:lnTo>
                  <a:lnTo>
                    <a:pt x="926357" y="190500"/>
                  </a:lnTo>
                  <a:lnTo>
                    <a:pt x="952400" y="228600"/>
                  </a:lnTo>
                  <a:lnTo>
                    <a:pt x="972144" y="266700"/>
                  </a:lnTo>
                  <a:lnTo>
                    <a:pt x="984860" y="317500"/>
                  </a:lnTo>
                  <a:lnTo>
                    <a:pt x="989817" y="368300"/>
                  </a:lnTo>
                  <a:lnTo>
                    <a:pt x="990290" y="406400"/>
                  </a:lnTo>
                  <a:lnTo>
                    <a:pt x="990263" y="495300"/>
                  </a:lnTo>
                  <a:lnTo>
                    <a:pt x="990152" y="508000"/>
                  </a:lnTo>
                  <a:lnTo>
                    <a:pt x="992462" y="558800"/>
                  </a:lnTo>
                  <a:lnTo>
                    <a:pt x="1000377" y="609600"/>
                  </a:lnTo>
                  <a:lnTo>
                    <a:pt x="1014057" y="660400"/>
                  </a:lnTo>
                  <a:lnTo>
                    <a:pt x="1033663" y="711200"/>
                  </a:lnTo>
                  <a:lnTo>
                    <a:pt x="1059354" y="749300"/>
                  </a:lnTo>
                  <a:lnTo>
                    <a:pt x="1084383" y="800100"/>
                  </a:lnTo>
                  <a:lnTo>
                    <a:pt x="1101613" y="850900"/>
                  </a:lnTo>
                  <a:lnTo>
                    <a:pt x="1111184" y="889000"/>
                  </a:lnTo>
                  <a:lnTo>
                    <a:pt x="1113236" y="939800"/>
                  </a:lnTo>
                  <a:lnTo>
                    <a:pt x="1107907" y="990600"/>
                  </a:lnTo>
                  <a:lnTo>
                    <a:pt x="1099846" y="1028700"/>
                  </a:lnTo>
                  <a:lnTo>
                    <a:pt x="1088114" y="1066800"/>
                  </a:lnTo>
                  <a:lnTo>
                    <a:pt x="1073014" y="1092200"/>
                  </a:lnTo>
                  <a:lnTo>
                    <a:pt x="1054851" y="1130300"/>
                  </a:lnTo>
                  <a:lnTo>
                    <a:pt x="1049373" y="1143000"/>
                  </a:lnTo>
                  <a:lnTo>
                    <a:pt x="1048863" y="1155700"/>
                  </a:lnTo>
                  <a:lnTo>
                    <a:pt x="1053036" y="1168400"/>
                  </a:lnTo>
                  <a:lnTo>
                    <a:pt x="1061605" y="1168400"/>
                  </a:lnTo>
                  <a:lnTo>
                    <a:pt x="1072755" y="1181100"/>
                  </a:lnTo>
                  <a:lnTo>
                    <a:pt x="1084118" y="1181100"/>
                  </a:lnTo>
                  <a:lnTo>
                    <a:pt x="1094883" y="1168400"/>
                  </a:lnTo>
                  <a:lnTo>
                    <a:pt x="1129454" y="1117600"/>
                  </a:lnTo>
                  <a:lnTo>
                    <a:pt x="1148969" y="1079500"/>
                  </a:lnTo>
                  <a:lnTo>
                    <a:pt x="1162814" y="1028700"/>
                  </a:lnTo>
                  <a:lnTo>
                    <a:pt x="1171014" y="990600"/>
                  </a:lnTo>
                  <a:lnTo>
                    <a:pt x="1173592" y="939800"/>
                  </a:lnTo>
                  <a:lnTo>
                    <a:pt x="1170576" y="889000"/>
                  </a:lnTo>
                  <a:lnTo>
                    <a:pt x="1161821" y="838200"/>
                  </a:lnTo>
                  <a:lnTo>
                    <a:pt x="1147258" y="800100"/>
                  </a:lnTo>
                  <a:lnTo>
                    <a:pt x="1127381" y="749300"/>
                  </a:lnTo>
                  <a:lnTo>
                    <a:pt x="1102682" y="711200"/>
                  </a:lnTo>
                  <a:lnTo>
                    <a:pt x="1079568" y="660400"/>
                  </a:lnTo>
                  <a:lnTo>
                    <a:pt x="1063516" y="622300"/>
                  </a:lnTo>
                  <a:lnTo>
                    <a:pt x="1054100" y="571500"/>
                  </a:lnTo>
                  <a:lnTo>
                    <a:pt x="1050893" y="533400"/>
                  </a:lnTo>
                  <a:lnTo>
                    <a:pt x="1050935" y="381000"/>
                  </a:lnTo>
                  <a:lnTo>
                    <a:pt x="1050422" y="355600"/>
                  </a:lnTo>
                  <a:lnTo>
                    <a:pt x="1048521" y="330200"/>
                  </a:lnTo>
                  <a:lnTo>
                    <a:pt x="1045321" y="317500"/>
                  </a:lnTo>
                  <a:lnTo>
                    <a:pt x="1040915" y="292100"/>
                  </a:lnTo>
                  <a:lnTo>
                    <a:pt x="1027169" y="241300"/>
                  </a:lnTo>
                  <a:lnTo>
                    <a:pt x="1008097" y="203200"/>
                  </a:lnTo>
                  <a:lnTo>
                    <a:pt x="984171" y="165100"/>
                  </a:lnTo>
                  <a:lnTo>
                    <a:pt x="955865" y="127000"/>
                  </a:lnTo>
                  <a:lnTo>
                    <a:pt x="923650" y="101600"/>
                  </a:lnTo>
                  <a:lnTo>
                    <a:pt x="887998" y="63500"/>
                  </a:lnTo>
                  <a:close/>
                </a:path>
                <a:path w="1174114" h="1676400">
                  <a:moveTo>
                    <a:pt x="644805" y="1104900"/>
                  </a:moveTo>
                  <a:lnTo>
                    <a:pt x="532427" y="1104900"/>
                  </a:lnTo>
                  <a:lnTo>
                    <a:pt x="566073" y="1117600"/>
                  </a:lnTo>
                  <a:lnTo>
                    <a:pt x="633901" y="1117600"/>
                  </a:lnTo>
                  <a:lnTo>
                    <a:pt x="644805" y="1104900"/>
                  </a:lnTo>
                  <a:close/>
                </a:path>
                <a:path w="1174114" h="1676400">
                  <a:moveTo>
                    <a:pt x="792774" y="368300"/>
                  </a:moveTo>
                  <a:lnTo>
                    <a:pt x="775724" y="368300"/>
                  </a:lnTo>
                  <a:lnTo>
                    <a:pt x="755217" y="381000"/>
                  </a:lnTo>
                  <a:lnTo>
                    <a:pt x="709013" y="406400"/>
                  </a:lnTo>
                  <a:lnTo>
                    <a:pt x="661261" y="431800"/>
                  </a:lnTo>
                  <a:lnTo>
                    <a:pt x="650942" y="444500"/>
                  </a:lnTo>
                  <a:lnTo>
                    <a:pt x="630138" y="444500"/>
                  </a:lnTo>
                  <a:lnTo>
                    <a:pt x="619671" y="457200"/>
                  </a:lnTo>
                  <a:lnTo>
                    <a:pt x="760001" y="457200"/>
                  </a:lnTo>
                  <a:lnTo>
                    <a:pt x="763740" y="469900"/>
                  </a:lnTo>
                  <a:lnTo>
                    <a:pt x="784392" y="508000"/>
                  </a:lnTo>
                  <a:lnTo>
                    <a:pt x="812581" y="533400"/>
                  </a:lnTo>
                  <a:lnTo>
                    <a:pt x="848357" y="558800"/>
                  </a:lnTo>
                  <a:lnTo>
                    <a:pt x="891767" y="571500"/>
                  </a:lnTo>
                  <a:lnTo>
                    <a:pt x="903422" y="571500"/>
                  </a:lnTo>
                  <a:lnTo>
                    <a:pt x="904322" y="584200"/>
                  </a:lnTo>
                  <a:lnTo>
                    <a:pt x="904308" y="609600"/>
                  </a:lnTo>
                  <a:lnTo>
                    <a:pt x="904183" y="711200"/>
                  </a:lnTo>
                  <a:lnTo>
                    <a:pt x="904106" y="723900"/>
                  </a:lnTo>
                  <a:lnTo>
                    <a:pt x="904029" y="736600"/>
                  </a:lnTo>
                  <a:lnTo>
                    <a:pt x="901910" y="774700"/>
                  </a:lnTo>
                  <a:lnTo>
                    <a:pt x="889570" y="825500"/>
                  </a:lnTo>
                  <a:lnTo>
                    <a:pt x="872892" y="876300"/>
                  </a:lnTo>
                  <a:lnTo>
                    <a:pt x="850828" y="914400"/>
                  </a:lnTo>
                  <a:lnTo>
                    <a:pt x="823981" y="952500"/>
                  </a:lnTo>
                  <a:lnTo>
                    <a:pt x="792956" y="977900"/>
                  </a:lnTo>
                  <a:lnTo>
                    <a:pt x="758354" y="1003300"/>
                  </a:lnTo>
                  <a:lnTo>
                    <a:pt x="720780" y="1028700"/>
                  </a:lnTo>
                  <a:lnTo>
                    <a:pt x="680837" y="1041400"/>
                  </a:lnTo>
                  <a:lnTo>
                    <a:pt x="639127" y="1054100"/>
                  </a:lnTo>
                  <a:lnTo>
                    <a:pt x="796523" y="1054100"/>
                  </a:lnTo>
                  <a:lnTo>
                    <a:pt x="813233" y="1041400"/>
                  </a:lnTo>
                  <a:lnTo>
                    <a:pt x="844443" y="1016000"/>
                  </a:lnTo>
                  <a:lnTo>
                    <a:pt x="873370" y="977900"/>
                  </a:lnTo>
                  <a:lnTo>
                    <a:pt x="903116" y="939800"/>
                  </a:lnTo>
                  <a:lnTo>
                    <a:pt x="926956" y="901700"/>
                  </a:lnTo>
                  <a:lnTo>
                    <a:pt x="944836" y="850900"/>
                  </a:lnTo>
                  <a:lnTo>
                    <a:pt x="956701" y="812800"/>
                  </a:lnTo>
                  <a:lnTo>
                    <a:pt x="962498" y="762000"/>
                  </a:lnTo>
                  <a:lnTo>
                    <a:pt x="964179" y="711200"/>
                  </a:lnTo>
                  <a:lnTo>
                    <a:pt x="964256" y="571500"/>
                  </a:lnTo>
                  <a:lnTo>
                    <a:pt x="964383" y="546100"/>
                  </a:lnTo>
                  <a:lnTo>
                    <a:pt x="963514" y="546100"/>
                  </a:lnTo>
                  <a:lnTo>
                    <a:pt x="959352" y="533400"/>
                  </a:lnTo>
                  <a:lnTo>
                    <a:pt x="951555" y="520700"/>
                  </a:lnTo>
                  <a:lnTo>
                    <a:pt x="940300" y="508000"/>
                  </a:lnTo>
                  <a:lnTo>
                    <a:pt x="879757" y="508000"/>
                  </a:lnTo>
                  <a:lnTo>
                    <a:pt x="859473" y="495300"/>
                  </a:lnTo>
                  <a:lnTo>
                    <a:pt x="841287" y="482600"/>
                  </a:lnTo>
                  <a:lnTo>
                    <a:pt x="828481" y="469900"/>
                  </a:lnTo>
                  <a:lnTo>
                    <a:pt x="819385" y="444500"/>
                  </a:lnTo>
                  <a:lnTo>
                    <a:pt x="813575" y="431800"/>
                  </a:lnTo>
                  <a:lnTo>
                    <a:pt x="810629" y="406400"/>
                  </a:lnTo>
                  <a:lnTo>
                    <a:pt x="804899" y="381000"/>
                  </a:lnTo>
                  <a:lnTo>
                    <a:pt x="792774" y="368300"/>
                  </a:lnTo>
                  <a:close/>
                </a:path>
                <a:path w="1174114" h="1676400">
                  <a:moveTo>
                    <a:pt x="252744" y="508000"/>
                  </a:moveTo>
                  <a:lnTo>
                    <a:pt x="231517" y="508000"/>
                  </a:lnTo>
                  <a:lnTo>
                    <a:pt x="222166" y="520700"/>
                  </a:lnTo>
                  <a:lnTo>
                    <a:pt x="215181" y="533400"/>
                  </a:lnTo>
                  <a:lnTo>
                    <a:pt x="266627" y="533400"/>
                  </a:lnTo>
                  <a:lnTo>
                    <a:pt x="260938" y="520700"/>
                  </a:lnTo>
                  <a:lnTo>
                    <a:pt x="252744" y="508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41">
            <a:extLst>
              <a:ext uri="{FF2B5EF4-FFF2-40B4-BE49-F238E27FC236}">
                <a16:creationId xmlns:a16="http://schemas.microsoft.com/office/drawing/2014/main" id="{8C30A0CD-B4E1-6841-A2E1-BB72E4B2E2DE}"/>
              </a:ext>
            </a:extLst>
          </p:cNvPr>
          <p:cNvGrpSpPr/>
          <p:nvPr/>
        </p:nvGrpSpPr>
        <p:grpSpPr>
          <a:xfrm>
            <a:off x="2931354" y="3021218"/>
            <a:ext cx="1479576" cy="1479576"/>
            <a:chOff x="6737825" y="4684613"/>
            <a:chExt cx="2623185" cy="2623185"/>
          </a:xfrm>
        </p:grpSpPr>
        <p:sp>
          <p:nvSpPr>
            <p:cNvPr id="23" name="object 42">
              <a:extLst>
                <a:ext uri="{FF2B5EF4-FFF2-40B4-BE49-F238E27FC236}">
                  <a16:creationId xmlns:a16="http://schemas.microsoft.com/office/drawing/2014/main" id="{934493C8-0DE9-1A55-82F9-FC647323736A}"/>
                </a:ext>
              </a:extLst>
            </p:cNvPr>
            <p:cNvSpPr/>
            <p:nvPr/>
          </p:nvSpPr>
          <p:spPr>
            <a:xfrm>
              <a:off x="6737825" y="4684613"/>
              <a:ext cx="2623185" cy="2623185"/>
            </a:xfrm>
            <a:custGeom>
              <a:avLst/>
              <a:gdLst/>
              <a:ahLst/>
              <a:cxnLst/>
              <a:rect l="l" t="t" r="r" b="b"/>
              <a:pathLst>
                <a:path w="2623184" h="2623184">
                  <a:moveTo>
                    <a:pt x="1311551" y="0"/>
                  </a:moveTo>
                  <a:lnTo>
                    <a:pt x="1263469" y="865"/>
                  </a:lnTo>
                  <a:lnTo>
                    <a:pt x="1215823" y="3440"/>
                  </a:lnTo>
                  <a:lnTo>
                    <a:pt x="1168642" y="7696"/>
                  </a:lnTo>
                  <a:lnTo>
                    <a:pt x="1121957" y="13603"/>
                  </a:lnTo>
                  <a:lnTo>
                    <a:pt x="1075797" y="21131"/>
                  </a:lnTo>
                  <a:lnTo>
                    <a:pt x="1030191" y="30251"/>
                  </a:lnTo>
                  <a:lnTo>
                    <a:pt x="985170" y="40934"/>
                  </a:lnTo>
                  <a:lnTo>
                    <a:pt x="940762" y="53149"/>
                  </a:lnTo>
                  <a:lnTo>
                    <a:pt x="896998" y="66866"/>
                  </a:lnTo>
                  <a:lnTo>
                    <a:pt x="853906" y="82057"/>
                  </a:lnTo>
                  <a:lnTo>
                    <a:pt x="811518" y="98691"/>
                  </a:lnTo>
                  <a:lnTo>
                    <a:pt x="769862" y="116740"/>
                  </a:lnTo>
                  <a:lnTo>
                    <a:pt x="728968" y="136172"/>
                  </a:lnTo>
                  <a:lnTo>
                    <a:pt x="688865" y="156960"/>
                  </a:lnTo>
                  <a:lnTo>
                    <a:pt x="649584" y="179072"/>
                  </a:lnTo>
                  <a:lnTo>
                    <a:pt x="611153" y="202480"/>
                  </a:lnTo>
                  <a:lnTo>
                    <a:pt x="573603" y="227154"/>
                  </a:lnTo>
                  <a:lnTo>
                    <a:pt x="536964" y="253063"/>
                  </a:lnTo>
                  <a:lnTo>
                    <a:pt x="501264" y="280179"/>
                  </a:lnTo>
                  <a:lnTo>
                    <a:pt x="466533" y="308472"/>
                  </a:lnTo>
                  <a:lnTo>
                    <a:pt x="432802" y="337913"/>
                  </a:lnTo>
                  <a:lnTo>
                    <a:pt x="400099" y="368471"/>
                  </a:lnTo>
                  <a:lnTo>
                    <a:pt x="368454" y="400116"/>
                  </a:lnTo>
                  <a:lnTo>
                    <a:pt x="337897" y="432820"/>
                  </a:lnTo>
                  <a:lnTo>
                    <a:pt x="308458" y="466553"/>
                  </a:lnTo>
                  <a:lnTo>
                    <a:pt x="280167" y="501285"/>
                  </a:lnTo>
                  <a:lnTo>
                    <a:pt x="253051" y="536986"/>
                  </a:lnTo>
                  <a:lnTo>
                    <a:pt x="227143" y="573627"/>
                  </a:lnTo>
                  <a:lnTo>
                    <a:pt x="202470" y="611178"/>
                  </a:lnTo>
                  <a:lnTo>
                    <a:pt x="179064" y="649610"/>
                  </a:lnTo>
                  <a:lnTo>
                    <a:pt x="156952" y="688893"/>
                  </a:lnTo>
                  <a:lnTo>
                    <a:pt x="136166" y="728996"/>
                  </a:lnTo>
                  <a:lnTo>
                    <a:pt x="116734" y="769892"/>
                  </a:lnTo>
                  <a:lnTo>
                    <a:pt x="98687" y="811549"/>
                  </a:lnTo>
                  <a:lnTo>
                    <a:pt x="82053" y="853939"/>
                  </a:lnTo>
                  <a:lnTo>
                    <a:pt x="66863" y="897031"/>
                  </a:lnTo>
                  <a:lnTo>
                    <a:pt x="53146" y="940796"/>
                  </a:lnTo>
                  <a:lnTo>
                    <a:pt x="40932" y="985205"/>
                  </a:lnTo>
                  <a:lnTo>
                    <a:pt x="30250" y="1030228"/>
                  </a:lnTo>
                  <a:lnTo>
                    <a:pt x="21130" y="1075835"/>
                  </a:lnTo>
                  <a:lnTo>
                    <a:pt x="13602" y="1121996"/>
                  </a:lnTo>
                  <a:lnTo>
                    <a:pt x="7695" y="1168682"/>
                  </a:lnTo>
                  <a:lnTo>
                    <a:pt x="3440" y="1215863"/>
                  </a:lnTo>
                  <a:lnTo>
                    <a:pt x="864" y="1263510"/>
                  </a:lnTo>
                  <a:lnTo>
                    <a:pt x="0" y="1311593"/>
                  </a:lnTo>
                  <a:lnTo>
                    <a:pt x="864" y="1359676"/>
                  </a:lnTo>
                  <a:lnTo>
                    <a:pt x="3440" y="1407323"/>
                  </a:lnTo>
                  <a:lnTo>
                    <a:pt x="7695" y="1454504"/>
                  </a:lnTo>
                  <a:lnTo>
                    <a:pt x="13602" y="1501190"/>
                  </a:lnTo>
                  <a:lnTo>
                    <a:pt x="21130" y="1547352"/>
                  </a:lnTo>
                  <a:lnTo>
                    <a:pt x="30250" y="1592958"/>
                  </a:lnTo>
                  <a:lnTo>
                    <a:pt x="40932" y="1637981"/>
                  </a:lnTo>
                  <a:lnTo>
                    <a:pt x="53146" y="1682390"/>
                  </a:lnTo>
                  <a:lnTo>
                    <a:pt x="66863" y="1726155"/>
                  </a:lnTo>
                  <a:lnTo>
                    <a:pt x="82053" y="1769247"/>
                  </a:lnTo>
                  <a:lnTo>
                    <a:pt x="98687" y="1811637"/>
                  </a:lnTo>
                  <a:lnTo>
                    <a:pt x="116734" y="1853294"/>
                  </a:lnTo>
                  <a:lnTo>
                    <a:pt x="136166" y="1894190"/>
                  </a:lnTo>
                  <a:lnTo>
                    <a:pt x="156952" y="1934293"/>
                  </a:lnTo>
                  <a:lnTo>
                    <a:pt x="179064" y="1973576"/>
                  </a:lnTo>
                  <a:lnTo>
                    <a:pt x="202470" y="2012008"/>
                  </a:lnTo>
                  <a:lnTo>
                    <a:pt x="227143" y="2049559"/>
                  </a:lnTo>
                  <a:lnTo>
                    <a:pt x="253051" y="2086200"/>
                  </a:lnTo>
                  <a:lnTo>
                    <a:pt x="280167" y="2121901"/>
                  </a:lnTo>
                  <a:lnTo>
                    <a:pt x="308458" y="2156633"/>
                  </a:lnTo>
                  <a:lnTo>
                    <a:pt x="337897" y="2190366"/>
                  </a:lnTo>
                  <a:lnTo>
                    <a:pt x="368454" y="2223070"/>
                  </a:lnTo>
                  <a:lnTo>
                    <a:pt x="400099" y="2254716"/>
                  </a:lnTo>
                  <a:lnTo>
                    <a:pt x="432802" y="2285273"/>
                  </a:lnTo>
                  <a:lnTo>
                    <a:pt x="466533" y="2314714"/>
                  </a:lnTo>
                  <a:lnTo>
                    <a:pt x="501264" y="2343007"/>
                  </a:lnTo>
                  <a:lnTo>
                    <a:pt x="536964" y="2370123"/>
                  </a:lnTo>
                  <a:lnTo>
                    <a:pt x="573603" y="2396033"/>
                  </a:lnTo>
                  <a:lnTo>
                    <a:pt x="611153" y="2420706"/>
                  </a:lnTo>
                  <a:lnTo>
                    <a:pt x="649584" y="2444114"/>
                  </a:lnTo>
                  <a:lnTo>
                    <a:pt x="688865" y="2466226"/>
                  </a:lnTo>
                  <a:lnTo>
                    <a:pt x="728968" y="2487014"/>
                  </a:lnTo>
                  <a:lnTo>
                    <a:pt x="769862" y="2506446"/>
                  </a:lnTo>
                  <a:lnTo>
                    <a:pt x="811518" y="2524495"/>
                  </a:lnTo>
                  <a:lnTo>
                    <a:pt x="853906" y="2541129"/>
                  </a:lnTo>
                  <a:lnTo>
                    <a:pt x="896998" y="2556320"/>
                  </a:lnTo>
                  <a:lnTo>
                    <a:pt x="940762" y="2570038"/>
                  </a:lnTo>
                  <a:lnTo>
                    <a:pt x="985170" y="2582252"/>
                  </a:lnTo>
                  <a:lnTo>
                    <a:pt x="1030191" y="2592935"/>
                  </a:lnTo>
                  <a:lnTo>
                    <a:pt x="1075797" y="2602055"/>
                  </a:lnTo>
                  <a:lnTo>
                    <a:pt x="1121957" y="2609583"/>
                  </a:lnTo>
                  <a:lnTo>
                    <a:pt x="1168642" y="2615490"/>
                  </a:lnTo>
                  <a:lnTo>
                    <a:pt x="1215823" y="2619746"/>
                  </a:lnTo>
                  <a:lnTo>
                    <a:pt x="1263469" y="2622322"/>
                  </a:lnTo>
                  <a:lnTo>
                    <a:pt x="1311551" y="2623187"/>
                  </a:lnTo>
                  <a:lnTo>
                    <a:pt x="1359634" y="2622322"/>
                  </a:lnTo>
                  <a:lnTo>
                    <a:pt x="1407281" y="2619746"/>
                  </a:lnTo>
                  <a:lnTo>
                    <a:pt x="1454462" y="2615490"/>
                  </a:lnTo>
                  <a:lnTo>
                    <a:pt x="1501149" y="2609583"/>
                  </a:lnTo>
                  <a:lnTo>
                    <a:pt x="1547310" y="2602055"/>
                  </a:lnTo>
                  <a:lnTo>
                    <a:pt x="1592916" y="2592935"/>
                  </a:lnTo>
                  <a:lnTo>
                    <a:pt x="1637939" y="2582252"/>
                  </a:lnTo>
                  <a:lnTo>
                    <a:pt x="1682348" y="2570038"/>
                  </a:lnTo>
                  <a:lnTo>
                    <a:pt x="1726113" y="2556320"/>
                  </a:lnTo>
                  <a:lnTo>
                    <a:pt x="1769206" y="2541129"/>
                  </a:lnTo>
                  <a:lnTo>
                    <a:pt x="1811595" y="2524495"/>
                  </a:lnTo>
                  <a:lnTo>
                    <a:pt x="1853252" y="2506446"/>
                  </a:lnTo>
                  <a:lnTo>
                    <a:pt x="1894148" y="2487014"/>
                  </a:lnTo>
                  <a:lnTo>
                    <a:pt x="1934252" y="2466226"/>
                  </a:lnTo>
                  <a:lnTo>
                    <a:pt x="1973534" y="2444114"/>
                  </a:lnTo>
                  <a:lnTo>
                    <a:pt x="2011966" y="2420706"/>
                  </a:lnTo>
                  <a:lnTo>
                    <a:pt x="2049517" y="2396033"/>
                  </a:lnTo>
                  <a:lnTo>
                    <a:pt x="2086158" y="2370123"/>
                  </a:lnTo>
                  <a:lnTo>
                    <a:pt x="2121859" y="2343007"/>
                  </a:lnTo>
                  <a:lnTo>
                    <a:pt x="2156591" y="2314714"/>
                  </a:lnTo>
                  <a:lnTo>
                    <a:pt x="2190324" y="2285273"/>
                  </a:lnTo>
                  <a:lnTo>
                    <a:pt x="2223028" y="2254716"/>
                  </a:lnTo>
                  <a:lnTo>
                    <a:pt x="2254674" y="2223070"/>
                  </a:lnTo>
                  <a:lnTo>
                    <a:pt x="2285232" y="2190366"/>
                  </a:lnTo>
                  <a:lnTo>
                    <a:pt x="2314672" y="2156633"/>
                  </a:lnTo>
                  <a:lnTo>
                    <a:pt x="2342965" y="2121901"/>
                  </a:lnTo>
                  <a:lnTo>
                    <a:pt x="2370081" y="2086200"/>
                  </a:lnTo>
                  <a:lnTo>
                    <a:pt x="2395991" y="2049559"/>
                  </a:lnTo>
                  <a:lnTo>
                    <a:pt x="2420664" y="2012008"/>
                  </a:lnTo>
                  <a:lnTo>
                    <a:pt x="2444072" y="1973576"/>
                  </a:lnTo>
                  <a:lnTo>
                    <a:pt x="2466184" y="1934293"/>
                  </a:lnTo>
                  <a:lnTo>
                    <a:pt x="2486972" y="1894190"/>
                  </a:lnTo>
                  <a:lnTo>
                    <a:pt x="2506404" y="1853294"/>
                  </a:lnTo>
                  <a:lnTo>
                    <a:pt x="2524453" y="1811637"/>
                  </a:lnTo>
                  <a:lnTo>
                    <a:pt x="2541087" y="1769247"/>
                  </a:lnTo>
                  <a:lnTo>
                    <a:pt x="2556278" y="1726155"/>
                  </a:lnTo>
                  <a:lnTo>
                    <a:pt x="2569996" y="1682390"/>
                  </a:lnTo>
                  <a:lnTo>
                    <a:pt x="2582211" y="1637981"/>
                  </a:lnTo>
                  <a:lnTo>
                    <a:pt x="2592893" y="1592958"/>
                  </a:lnTo>
                  <a:lnTo>
                    <a:pt x="2602013" y="1547352"/>
                  </a:lnTo>
                  <a:lnTo>
                    <a:pt x="2609541" y="1501190"/>
                  </a:lnTo>
                  <a:lnTo>
                    <a:pt x="2615448" y="1454504"/>
                  </a:lnTo>
                  <a:lnTo>
                    <a:pt x="2619704" y="1407323"/>
                  </a:lnTo>
                  <a:lnTo>
                    <a:pt x="2622280" y="1359676"/>
                  </a:lnTo>
                  <a:lnTo>
                    <a:pt x="2623145" y="1311593"/>
                  </a:lnTo>
                  <a:lnTo>
                    <a:pt x="2622280" y="1263510"/>
                  </a:lnTo>
                  <a:lnTo>
                    <a:pt x="2619704" y="1215863"/>
                  </a:lnTo>
                  <a:lnTo>
                    <a:pt x="2615448" y="1168682"/>
                  </a:lnTo>
                  <a:lnTo>
                    <a:pt x="2609541" y="1121996"/>
                  </a:lnTo>
                  <a:lnTo>
                    <a:pt x="2602013" y="1075835"/>
                  </a:lnTo>
                  <a:lnTo>
                    <a:pt x="2592893" y="1030228"/>
                  </a:lnTo>
                  <a:lnTo>
                    <a:pt x="2582211" y="985205"/>
                  </a:lnTo>
                  <a:lnTo>
                    <a:pt x="2569996" y="940796"/>
                  </a:lnTo>
                  <a:lnTo>
                    <a:pt x="2556278" y="897031"/>
                  </a:lnTo>
                  <a:lnTo>
                    <a:pt x="2541087" y="853939"/>
                  </a:lnTo>
                  <a:lnTo>
                    <a:pt x="2524453" y="811549"/>
                  </a:lnTo>
                  <a:lnTo>
                    <a:pt x="2506404" y="769892"/>
                  </a:lnTo>
                  <a:lnTo>
                    <a:pt x="2486972" y="728996"/>
                  </a:lnTo>
                  <a:lnTo>
                    <a:pt x="2466184" y="688893"/>
                  </a:lnTo>
                  <a:lnTo>
                    <a:pt x="2444072" y="649610"/>
                  </a:lnTo>
                  <a:lnTo>
                    <a:pt x="2420664" y="611178"/>
                  </a:lnTo>
                  <a:lnTo>
                    <a:pt x="2395991" y="573627"/>
                  </a:lnTo>
                  <a:lnTo>
                    <a:pt x="2370081" y="536986"/>
                  </a:lnTo>
                  <a:lnTo>
                    <a:pt x="2342965" y="501285"/>
                  </a:lnTo>
                  <a:lnTo>
                    <a:pt x="2314672" y="466553"/>
                  </a:lnTo>
                  <a:lnTo>
                    <a:pt x="2285232" y="432820"/>
                  </a:lnTo>
                  <a:lnTo>
                    <a:pt x="2254674" y="400116"/>
                  </a:lnTo>
                  <a:lnTo>
                    <a:pt x="2223028" y="368471"/>
                  </a:lnTo>
                  <a:lnTo>
                    <a:pt x="2190324" y="337913"/>
                  </a:lnTo>
                  <a:lnTo>
                    <a:pt x="2156591" y="308472"/>
                  </a:lnTo>
                  <a:lnTo>
                    <a:pt x="2121859" y="280179"/>
                  </a:lnTo>
                  <a:lnTo>
                    <a:pt x="2086158" y="253063"/>
                  </a:lnTo>
                  <a:lnTo>
                    <a:pt x="2049517" y="227154"/>
                  </a:lnTo>
                  <a:lnTo>
                    <a:pt x="2011966" y="202480"/>
                  </a:lnTo>
                  <a:lnTo>
                    <a:pt x="1973534" y="179072"/>
                  </a:lnTo>
                  <a:lnTo>
                    <a:pt x="1934252" y="156960"/>
                  </a:lnTo>
                  <a:lnTo>
                    <a:pt x="1894148" y="136172"/>
                  </a:lnTo>
                  <a:lnTo>
                    <a:pt x="1853252" y="116740"/>
                  </a:lnTo>
                  <a:lnTo>
                    <a:pt x="1811595" y="98691"/>
                  </a:lnTo>
                  <a:lnTo>
                    <a:pt x="1769206" y="82057"/>
                  </a:lnTo>
                  <a:lnTo>
                    <a:pt x="1726113" y="66866"/>
                  </a:lnTo>
                  <a:lnTo>
                    <a:pt x="1682348" y="53149"/>
                  </a:lnTo>
                  <a:lnTo>
                    <a:pt x="1637939" y="40934"/>
                  </a:lnTo>
                  <a:lnTo>
                    <a:pt x="1592916" y="30251"/>
                  </a:lnTo>
                  <a:lnTo>
                    <a:pt x="1547310" y="21131"/>
                  </a:lnTo>
                  <a:lnTo>
                    <a:pt x="1501149" y="13603"/>
                  </a:lnTo>
                  <a:lnTo>
                    <a:pt x="1454462" y="7696"/>
                  </a:lnTo>
                  <a:lnTo>
                    <a:pt x="1407281" y="3440"/>
                  </a:lnTo>
                  <a:lnTo>
                    <a:pt x="1359634" y="865"/>
                  </a:lnTo>
                  <a:lnTo>
                    <a:pt x="1311551" y="0"/>
                  </a:lnTo>
                  <a:close/>
                </a:path>
              </a:pathLst>
            </a:custGeom>
            <a:solidFill>
              <a:srgbClr val="EE7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43">
              <a:extLst>
                <a:ext uri="{FF2B5EF4-FFF2-40B4-BE49-F238E27FC236}">
                  <a16:creationId xmlns:a16="http://schemas.microsoft.com/office/drawing/2014/main" id="{A2072627-A1F4-8F43-ADD4-FE52D0097838}"/>
                </a:ext>
              </a:extLst>
            </p:cNvPr>
            <p:cNvSpPr/>
            <p:nvPr/>
          </p:nvSpPr>
          <p:spPr>
            <a:xfrm>
              <a:off x="7486628" y="5608693"/>
              <a:ext cx="1125855" cy="1651000"/>
            </a:xfrm>
            <a:custGeom>
              <a:avLst/>
              <a:gdLst/>
              <a:ahLst/>
              <a:cxnLst/>
              <a:rect l="l" t="t" r="r" b="b"/>
              <a:pathLst>
                <a:path w="1125854" h="1651000">
                  <a:moveTo>
                    <a:pt x="897976" y="1181100"/>
                  </a:moveTo>
                  <a:lnTo>
                    <a:pt x="236348" y="1181100"/>
                  </a:lnTo>
                  <a:lnTo>
                    <a:pt x="188078" y="1193800"/>
                  </a:lnTo>
                  <a:lnTo>
                    <a:pt x="143471" y="1219200"/>
                  </a:lnTo>
                  <a:lnTo>
                    <a:pt x="103377" y="1244600"/>
                  </a:lnTo>
                  <a:lnTo>
                    <a:pt x="68640" y="1282700"/>
                  </a:lnTo>
                  <a:lnTo>
                    <a:pt x="40109" y="1320800"/>
                  </a:lnTo>
                  <a:lnTo>
                    <a:pt x="18631" y="1358900"/>
                  </a:lnTo>
                  <a:lnTo>
                    <a:pt x="5052" y="1409700"/>
                  </a:lnTo>
                  <a:lnTo>
                    <a:pt x="219" y="1460500"/>
                  </a:lnTo>
                  <a:lnTo>
                    <a:pt x="188" y="1587500"/>
                  </a:lnTo>
                  <a:lnTo>
                    <a:pt x="62" y="1612900"/>
                  </a:lnTo>
                  <a:lnTo>
                    <a:pt x="0" y="1625600"/>
                  </a:lnTo>
                  <a:lnTo>
                    <a:pt x="872" y="1638300"/>
                  </a:lnTo>
                  <a:lnTo>
                    <a:pt x="3866" y="1638300"/>
                  </a:lnTo>
                  <a:lnTo>
                    <a:pt x="9291" y="1651000"/>
                  </a:lnTo>
                  <a:lnTo>
                    <a:pt x="51738" y="1651000"/>
                  </a:lnTo>
                  <a:lnTo>
                    <a:pt x="56940" y="1638300"/>
                  </a:lnTo>
                  <a:lnTo>
                    <a:pt x="59590" y="1625600"/>
                  </a:lnTo>
                  <a:lnTo>
                    <a:pt x="60270" y="1612900"/>
                  </a:lnTo>
                  <a:lnTo>
                    <a:pt x="60134" y="1587500"/>
                  </a:lnTo>
                  <a:lnTo>
                    <a:pt x="60095" y="1498600"/>
                  </a:lnTo>
                  <a:lnTo>
                    <a:pt x="60239" y="1473200"/>
                  </a:lnTo>
                  <a:lnTo>
                    <a:pt x="60354" y="1460500"/>
                  </a:lnTo>
                  <a:lnTo>
                    <a:pt x="60670" y="1447800"/>
                  </a:lnTo>
                  <a:lnTo>
                    <a:pt x="61305" y="1435100"/>
                  </a:lnTo>
                  <a:lnTo>
                    <a:pt x="62375" y="1435100"/>
                  </a:lnTo>
                  <a:lnTo>
                    <a:pt x="74317" y="1384300"/>
                  </a:lnTo>
                  <a:lnTo>
                    <a:pt x="95109" y="1346200"/>
                  </a:lnTo>
                  <a:lnTo>
                    <a:pt x="123431" y="1308100"/>
                  </a:lnTo>
                  <a:lnTo>
                    <a:pt x="157962" y="1282700"/>
                  </a:lnTo>
                  <a:lnTo>
                    <a:pt x="197379" y="1257300"/>
                  </a:lnTo>
                  <a:lnTo>
                    <a:pt x="240363" y="1244600"/>
                  </a:lnTo>
                  <a:lnTo>
                    <a:pt x="285593" y="1244600"/>
                  </a:lnTo>
                  <a:lnTo>
                    <a:pt x="317039" y="1231900"/>
                  </a:lnTo>
                  <a:lnTo>
                    <a:pt x="346777" y="1231900"/>
                  </a:lnTo>
                  <a:lnTo>
                    <a:pt x="374501" y="1219200"/>
                  </a:lnTo>
                  <a:lnTo>
                    <a:pt x="399904" y="1193800"/>
                  </a:lnTo>
                  <a:lnTo>
                    <a:pt x="945237" y="1193800"/>
                  </a:lnTo>
                  <a:lnTo>
                    <a:pt x="897976" y="1181100"/>
                  </a:lnTo>
                  <a:close/>
                </a:path>
                <a:path w="1125854" h="1651000">
                  <a:moveTo>
                    <a:pt x="945237" y="1193800"/>
                  </a:moveTo>
                  <a:lnTo>
                    <a:pt x="728267" y="1193800"/>
                  </a:lnTo>
                  <a:lnTo>
                    <a:pt x="734212" y="1206500"/>
                  </a:lnTo>
                  <a:lnTo>
                    <a:pt x="740364" y="1206500"/>
                  </a:lnTo>
                  <a:lnTo>
                    <a:pt x="766921" y="1219200"/>
                  </a:lnTo>
                  <a:lnTo>
                    <a:pt x="795030" y="1231900"/>
                  </a:lnTo>
                  <a:lnTo>
                    <a:pt x="824274" y="1231900"/>
                  </a:lnTo>
                  <a:lnTo>
                    <a:pt x="854235" y="1244600"/>
                  </a:lnTo>
                  <a:lnTo>
                    <a:pt x="901706" y="1244600"/>
                  </a:lnTo>
                  <a:lnTo>
                    <a:pt x="945480" y="1270000"/>
                  </a:lnTo>
                  <a:lnTo>
                    <a:pt x="984285" y="1295400"/>
                  </a:lnTo>
                  <a:lnTo>
                    <a:pt x="1016850" y="1320800"/>
                  </a:lnTo>
                  <a:lnTo>
                    <a:pt x="1041903" y="1358900"/>
                  </a:lnTo>
                  <a:lnTo>
                    <a:pt x="1058172" y="1409700"/>
                  </a:lnTo>
                  <a:lnTo>
                    <a:pt x="1064386" y="1460500"/>
                  </a:lnTo>
                  <a:lnTo>
                    <a:pt x="1064796" y="1498600"/>
                  </a:lnTo>
                  <a:lnTo>
                    <a:pt x="1064695" y="1587500"/>
                  </a:lnTo>
                  <a:lnTo>
                    <a:pt x="1064533" y="1612900"/>
                  </a:lnTo>
                  <a:lnTo>
                    <a:pt x="1065237" y="1625600"/>
                  </a:lnTo>
                  <a:lnTo>
                    <a:pt x="1067895" y="1638300"/>
                  </a:lnTo>
                  <a:lnTo>
                    <a:pt x="1073092" y="1651000"/>
                  </a:lnTo>
                  <a:lnTo>
                    <a:pt x="1119467" y="1651000"/>
                  </a:lnTo>
                  <a:lnTo>
                    <a:pt x="1123104" y="1638300"/>
                  </a:lnTo>
                  <a:lnTo>
                    <a:pt x="1124342" y="1625600"/>
                  </a:lnTo>
                  <a:lnTo>
                    <a:pt x="1124388" y="1612900"/>
                  </a:lnTo>
                  <a:lnTo>
                    <a:pt x="1124478" y="1587500"/>
                  </a:lnTo>
                  <a:lnTo>
                    <a:pt x="1124524" y="1574800"/>
                  </a:lnTo>
                  <a:lnTo>
                    <a:pt x="1125408" y="1524000"/>
                  </a:lnTo>
                  <a:lnTo>
                    <a:pt x="1124961" y="1473200"/>
                  </a:lnTo>
                  <a:lnTo>
                    <a:pt x="1121149" y="1422400"/>
                  </a:lnTo>
                  <a:lnTo>
                    <a:pt x="1110393" y="1371600"/>
                  </a:lnTo>
                  <a:lnTo>
                    <a:pt x="1090679" y="1333500"/>
                  </a:lnTo>
                  <a:lnTo>
                    <a:pt x="1063158" y="1282700"/>
                  </a:lnTo>
                  <a:lnTo>
                    <a:pt x="1028977" y="1257300"/>
                  </a:lnTo>
                  <a:lnTo>
                    <a:pt x="989287" y="1219200"/>
                  </a:lnTo>
                  <a:lnTo>
                    <a:pt x="945237" y="1193800"/>
                  </a:lnTo>
                  <a:close/>
                </a:path>
                <a:path w="1125854" h="1651000">
                  <a:moveTo>
                    <a:pt x="716962" y="1193800"/>
                  </a:moveTo>
                  <a:lnTo>
                    <a:pt x="416563" y="1193800"/>
                  </a:lnTo>
                  <a:lnTo>
                    <a:pt x="452938" y="1206500"/>
                  </a:lnTo>
                  <a:lnTo>
                    <a:pt x="493806" y="1219200"/>
                  </a:lnTo>
                  <a:lnTo>
                    <a:pt x="537785" y="1231900"/>
                  </a:lnTo>
                  <a:lnTo>
                    <a:pt x="652397" y="1231900"/>
                  </a:lnTo>
                  <a:lnTo>
                    <a:pt x="685518" y="1206500"/>
                  </a:lnTo>
                  <a:lnTo>
                    <a:pt x="716962" y="1193800"/>
                  </a:lnTo>
                  <a:close/>
                </a:path>
                <a:path w="1125854" h="1651000">
                  <a:moveTo>
                    <a:pt x="752169" y="1079500"/>
                  </a:moveTo>
                  <a:lnTo>
                    <a:pt x="680628" y="1079500"/>
                  </a:lnTo>
                  <a:lnTo>
                    <a:pt x="680628" y="1130300"/>
                  </a:lnTo>
                  <a:lnTo>
                    <a:pt x="641346" y="1155700"/>
                  </a:lnTo>
                  <a:lnTo>
                    <a:pt x="598752" y="1168400"/>
                  </a:lnTo>
                  <a:lnTo>
                    <a:pt x="323475" y="1168400"/>
                  </a:lnTo>
                  <a:lnTo>
                    <a:pt x="305655" y="1181100"/>
                  </a:lnTo>
                  <a:lnTo>
                    <a:pt x="820749" y="1181100"/>
                  </a:lnTo>
                  <a:lnTo>
                    <a:pt x="795214" y="1168400"/>
                  </a:lnTo>
                  <a:lnTo>
                    <a:pt x="772266" y="1155700"/>
                  </a:lnTo>
                  <a:lnTo>
                    <a:pt x="752518" y="1143248"/>
                  </a:lnTo>
                  <a:lnTo>
                    <a:pt x="752123" y="1143248"/>
                  </a:lnTo>
                  <a:lnTo>
                    <a:pt x="752169" y="1079500"/>
                  </a:lnTo>
                  <a:close/>
                </a:path>
                <a:path w="1125854" h="1651000">
                  <a:moveTo>
                    <a:pt x="449986" y="1117600"/>
                  </a:moveTo>
                  <a:lnTo>
                    <a:pt x="372100" y="1117600"/>
                  </a:lnTo>
                  <a:lnTo>
                    <a:pt x="369878" y="1130300"/>
                  </a:lnTo>
                  <a:lnTo>
                    <a:pt x="368894" y="1143248"/>
                  </a:lnTo>
                  <a:lnTo>
                    <a:pt x="355529" y="1155700"/>
                  </a:lnTo>
                  <a:lnTo>
                    <a:pt x="340200" y="1168400"/>
                  </a:lnTo>
                  <a:lnTo>
                    <a:pt x="555556" y="1168400"/>
                  </a:lnTo>
                  <a:lnTo>
                    <a:pt x="514470" y="1155700"/>
                  </a:lnTo>
                  <a:lnTo>
                    <a:pt x="478915" y="1143248"/>
                  </a:lnTo>
                  <a:lnTo>
                    <a:pt x="478768" y="1143248"/>
                  </a:lnTo>
                  <a:lnTo>
                    <a:pt x="449473" y="1130300"/>
                  </a:lnTo>
                  <a:lnTo>
                    <a:pt x="449986" y="1117600"/>
                  </a:lnTo>
                  <a:close/>
                </a:path>
                <a:path w="1125854" h="1651000">
                  <a:moveTo>
                    <a:pt x="456980" y="1092200"/>
                  </a:moveTo>
                  <a:lnTo>
                    <a:pt x="396024" y="1092200"/>
                  </a:lnTo>
                  <a:lnTo>
                    <a:pt x="393370" y="1104900"/>
                  </a:lnTo>
                  <a:lnTo>
                    <a:pt x="386480" y="1104900"/>
                  </a:lnTo>
                  <a:lnTo>
                    <a:pt x="380197" y="1117600"/>
                  </a:lnTo>
                  <a:lnTo>
                    <a:pt x="451001" y="1117600"/>
                  </a:lnTo>
                  <a:lnTo>
                    <a:pt x="455567" y="1104900"/>
                  </a:lnTo>
                  <a:lnTo>
                    <a:pt x="456980" y="1092200"/>
                  </a:lnTo>
                  <a:close/>
                </a:path>
                <a:path w="1125854" h="1651000">
                  <a:moveTo>
                    <a:pt x="636954" y="0"/>
                  </a:moveTo>
                  <a:lnTo>
                    <a:pt x="487828" y="0"/>
                  </a:lnTo>
                  <a:lnTo>
                    <a:pt x="440509" y="12700"/>
                  </a:lnTo>
                  <a:lnTo>
                    <a:pt x="395146" y="25400"/>
                  </a:lnTo>
                  <a:lnTo>
                    <a:pt x="351891" y="38100"/>
                  </a:lnTo>
                  <a:lnTo>
                    <a:pt x="310898" y="63500"/>
                  </a:lnTo>
                  <a:lnTo>
                    <a:pt x="272322" y="88900"/>
                  </a:lnTo>
                  <a:lnTo>
                    <a:pt x="236317" y="114300"/>
                  </a:lnTo>
                  <a:lnTo>
                    <a:pt x="201247" y="152400"/>
                  </a:lnTo>
                  <a:lnTo>
                    <a:pt x="172265" y="203200"/>
                  </a:lnTo>
                  <a:lnTo>
                    <a:pt x="148969" y="241300"/>
                  </a:lnTo>
                  <a:lnTo>
                    <a:pt x="130957" y="292100"/>
                  </a:lnTo>
                  <a:lnTo>
                    <a:pt x="117829" y="342900"/>
                  </a:lnTo>
                  <a:lnTo>
                    <a:pt x="109181" y="393700"/>
                  </a:lnTo>
                  <a:lnTo>
                    <a:pt x="104614" y="444500"/>
                  </a:lnTo>
                  <a:lnTo>
                    <a:pt x="103258" y="482600"/>
                  </a:lnTo>
                  <a:lnTo>
                    <a:pt x="103174" y="533400"/>
                  </a:lnTo>
                  <a:lnTo>
                    <a:pt x="103648" y="571500"/>
                  </a:lnTo>
                  <a:lnTo>
                    <a:pt x="103727" y="584200"/>
                  </a:lnTo>
                  <a:lnTo>
                    <a:pt x="103807" y="596900"/>
                  </a:lnTo>
                  <a:lnTo>
                    <a:pt x="103886" y="609600"/>
                  </a:lnTo>
                  <a:lnTo>
                    <a:pt x="103965" y="622300"/>
                  </a:lnTo>
                  <a:lnTo>
                    <a:pt x="108619" y="660400"/>
                  </a:lnTo>
                  <a:lnTo>
                    <a:pt x="122704" y="685800"/>
                  </a:lnTo>
                  <a:lnTo>
                    <a:pt x="146497" y="711200"/>
                  </a:lnTo>
                  <a:lnTo>
                    <a:pt x="180277" y="736600"/>
                  </a:lnTo>
                  <a:lnTo>
                    <a:pt x="188737" y="736600"/>
                  </a:lnTo>
                  <a:lnTo>
                    <a:pt x="191313" y="749300"/>
                  </a:lnTo>
                  <a:lnTo>
                    <a:pt x="191826" y="749300"/>
                  </a:lnTo>
                  <a:lnTo>
                    <a:pt x="192628" y="762000"/>
                  </a:lnTo>
                  <a:lnTo>
                    <a:pt x="193757" y="774700"/>
                  </a:lnTo>
                  <a:lnTo>
                    <a:pt x="209884" y="838200"/>
                  </a:lnTo>
                  <a:lnTo>
                    <a:pt x="227497" y="889000"/>
                  </a:lnTo>
                  <a:lnTo>
                    <a:pt x="249977" y="927100"/>
                  </a:lnTo>
                  <a:lnTo>
                    <a:pt x="277309" y="965200"/>
                  </a:lnTo>
                  <a:lnTo>
                    <a:pt x="309475" y="990600"/>
                  </a:lnTo>
                  <a:lnTo>
                    <a:pt x="346461" y="1028700"/>
                  </a:lnTo>
                  <a:lnTo>
                    <a:pt x="388249" y="1054100"/>
                  </a:lnTo>
                  <a:lnTo>
                    <a:pt x="396961" y="1054100"/>
                  </a:lnTo>
                  <a:lnTo>
                    <a:pt x="400479" y="1066800"/>
                  </a:lnTo>
                  <a:lnTo>
                    <a:pt x="400197" y="1066800"/>
                  </a:lnTo>
                  <a:lnTo>
                    <a:pt x="399522" y="1079500"/>
                  </a:lnTo>
                  <a:lnTo>
                    <a:pt x="398103" y="1092200"/>
                  </a:lnTo>
                  <a:lnTo>
                    <a:pt x="458852" y="1092200"/>
                  </a:lnTo>
                  <a:lnTo>
                    <a:pt x="462538" y="1079500"/>
                  </a:lnTo>
                  <a:lnTo>
                    <a:pt x="752169" y="1079500"/>
                  </a:lnTo>
                  <a:lnTo>
                    <a:pt x="752196" y="1041400"/>
                  </a:lnTo>
                  <a:lnTo>
                    <a:pt x="563927" y="1041400"/>
                  </a:lnTo>
                  <a:lnTo>
                    <a:pt x="469453" y="1016000"/>
                  </a:lnTo>
                  <a:lnTo>
                    <a:pt x="425529" y="1003300"/>
                  </a:lnTo>
                  <a:lnTo>
                    <a:pt x="384810" y="977900"/>
                  </a:lnTo>
                  <a:lnTo>
                    <a:pt x="348041" y="952500"/>
                  </a:lnTo>
                  <a:lnTo>
                    <a:pt x="315969" y="914400"/>
                  </a:lnTo>
                  <a:lnTo>
                    <a:pt x="289340" y="876300"/>
                  </a:lnTo>
                  <a:lnTo>
                    <a:pt x="268900" y="825500"/>
                  </a:lnTo>
                  <a:lnTo>
                    <a:pt x="255395" y="787400"/>
                  </a:lnTo>
                  <a:lnTo>
                    <a:pt x="252371" y="762000"/>
                  </a:lnTo>
                  <a:lnTo>
                    <a:pt x="250318" y="749300"/>
                  </a:lnTo>
                  <a:lnTo>
                    <a:pt x="249162" y="723900"/>
                  </a:lnTo>
                  <a:lnTo>
                    <a:pt x="248830" y="711200"/>
                  </a:lnTo>
                  <a:lnTo>
                    <a:pt x="248820" y="673100"/>
                  </a:lnTo>
                  <a:lnTo>
                    <a:pt x="181366" y="673100"/>
                  </a:lnTo>
                  <a:lnTo>
                    <a:pt x="178758" y="660400"/>
                  </a:lnTo>
                  <a:lnTo>
                    <a:pt x="175711" y="660400"/>
                  </a:lnTo>
                  <a:lnTo>
                    <a:pt x="170009" y="647700"/>
                  </a:lnTo>
                  <a:lnTo>
                    <a:pt x="166352" y="647700"/>
                  </a:lnTo>
                  <a:lnTo>
                    <a:pt x="164416" y="635000"/>
                  </a:lnTo>
                  <a:lnTo>
                    <a:pt x="163879" y="622300"/>
                  </a:lnTo>
                  <a:lnTo>
                    <a:pt x="163998" y="596900"/>
                  </a:lnTo>
                  <a:lnTo>
                    <a:pt x="164099" y="469900"/>
                  </a:lnTo>
                  <a:lnTo>
                    <a:pt x="165266" y="431800"/>
                  </a:lnTo>
                  <a:lnTo>
                    <a:pt x="168921" y="393700"/>
                  </a:lnTo>
                  <a:lnTo>
                    <a:pt x="175128" y="355600"/>
                  </a:lnTo>
                  <a:lnTo>
                    <a:pt x="183952" y="330200"/>
                  </a:lnTo>
                  <a:lnTo>
                    <a:pt x="199983" y="279400"/>
                  </a:lnTo>
                  <a:lnTo>
                    <a:pt x="220099" y="241300"/>
                  </a:lnTo>
                  <a:lnTo>
                    <a:pt x="244379" y="203200"/>
                  </a:lnTo>
                  <a:lnTo>
                    <a:pt x="272898" y="165100"/>
                  </a:lnTo>
                  <a:lnTo>
                    <a:pt x="305736" y="139700"/>
                  </a:lnTo>
                  <a:lnTo>
                    <a:pt x="342968" y="114300"/>
                  </a:lnTo>
                  <a:lnTo>
                    <a:pt x="384674" y="88900"/>
                  </a:lnTo>
                  <a:lnTo>
                    <a:pt x="430929" y="76200"/>
                  </a:lnTo>
                  <a:lnTo>
                    <a:pt x="531138" y="50800"/>
                  </a:lnTo>
                  <a:lnTo>
                    <a:pt x="827608" y="50800"/>
                  </a:lnTo>
                  <a:lnTo>
                    <a:pt x="780826" y="38100"/>
                  </a:lnTo>
                  <a:lnTo>
                    <a:pt x="733456" y="12700"/>
                  </a:lnTo>
                  <a:lnTo>
                    <a:pt x="685498" y="12700"/>
                  </a:lnTo>
                  <a:lnTo>
                    <a:pt x="636954" y="0"/>
                  </a:lnTo>
                  <a:close/>
                </a:path>
                <a:path w="1125854" h="1651000">
                  <a:moveTo>
                    <a:pt x="680628" y="1079500"/>
                  </a:moveTo>
                  <a:lnTo>
                    <a:pt x="477158" y="1079500"/>
                  </a:lnTo>
                  <a:lnTo>
                    <a:pt x="528920" y="1092200"/>
                  </a:lnTo>
                  <a:lnTo>
                    <a:pt x="630810" y="1092200"/>
                  </a:lnTo>
                  <a:lnTo>
                    <a:pt x="680628" y="1079500"/>
                  </a:lnTo>
                  <a:close/>
                </a:path>
                <a:path w="1125854" h="1651000">
                  <a:moveTo>
                    <a:pt x="883285" y="368300"/>
                  </a:moveTo>
                  <a:lnTo>
                    <a:pt x="774093" y="368300"/>
                  </a:lnTo>
                  <a:lnTo>
                    <a:pt x="812604" y="381000"/>
                  </a:lnTo>
                  <a:lnTo>
                    <a:pt x="844729" y="419100"/>
                  </a:lnTo>
                  <a:lnTo>
                    <a:pt x="866926" y="457200"/>
                  </a:lnTo>
                  <a:lnTo>
                    <a:pt x="875648" y="508000"/>
                  </a:lnTo>
                  <a:lnTo>
                    <a:pt x="876381" y="558800"/>
                  </a:lnTo>
                  <a:lnTo>
                    <a:pt x="876566" y="673100"/>
                  </a:lnTo>
                  <a:lnTo>
                    <a:pt x="875502" y="723900"/>
                  </a:lnTo>
                  <a:lnTo>
                    <a:pt x="869930" y="774700"/>
                  </a:lnTo>
                  <a:lnTo>
                    <a:pt x="856809" y="825500"/>
                  </a:lnTo>
                  <a:lnTo>
                    <a:pt x="836844" y="876300"/>
                  </a:lnTo>
                  <a:lnTo>
                    <a:pt x="810745" y="914400"/>
                  </a:lnTo>
                  <a:lnTo>
                    <a:pt x="779218" y="952500"/>
                  </a:lnTo>
                  <a:lnTo>
                    <a:pt x="742970" y="977900"/>
                  </a:lnTo>
                  <a:lnTo>
                    <a:pt x="702711" y="1003300"/>
                  </a:lnTo>
                  <a:lnTo>
                    <a:pt x="659147" y="1016000"/>
                  </a:lnTo>
                  <a:lnTo>
                    <a:pt x="612986" y="1028700"/>
                  </a:lnTo>
                  <a:lnTo>
                    <a:pt x="563927" y="1041400"/>
                  </a:lnTo>
                  <a:lnTo>
                    <a:pt x="752196" y="1041400"/>
                  </a:lnTo>
                  <a:lnTo>
                    <a:pt x="793785" y="1016000"/>
                  </a:lnTo>
                  <a:lnTo>
                    <a:pt x="830278" y="977900"/>
                  </a:lnTo>
                  <a:lnTo>
                    <a:pt x="861539" y="952500"/>
                  </a:lnTo>
                  <a:lnTo>
                    <a:pt x="887432" y="914400"/>
                  </a:lnTo>
                  <a:lnTo>
                    <a:pt x="907820" y="863600"/>
                  </a:lnTo>
                  <a:lnTo>
                    <a:pt x="922565" y="812800"/>
                  </a:lnTo>
                  <a:lnTo>
                    <a:pt x="931531" y="762000"/>
                  </a:lnTo>
                  <a:lnTo>
                    <a:pt x="933789" y="736600"/>
                  </a:lnTo>
                  <a:lnTo>
                    <a:pt x="935488" y="723900"/>
                  </a:lnTo>
                  <a:lnTo>
                    <a:pt x="936698" y="698500"/>
                  </a:lnTo>
                  <a:lnTo>
                    <a:pt x="937489" y="673100"/>
                  </a:lnTo>
                  <a:lnTo>
                    <a:pt x="995710" y="673100"/>
                  </a:lnTo>
                  <a:lnTo>
                    <a:pt x="1006235" y="660400"/>
                  </a:lnTo>
                  <a:lnTo>
                    <a:pt x="1014063" y="660400"/>
                  </a:lnTo>
                  <a:lnTo>
                    <a:pt x="1018408" y="647700"/>
                  </a:lnTo>
                  <a:lnTo>
                    <a:pt x="1021717" y="635000"/>
                  </a:lnTo>
                  <a:lnTo>
                    <a:pt x="1023895" y="635000"/>
                  </a:lnTo>
                  <a:lnTo>
                    <a:pt x="1024016" y="609600"/>
                  </a:lnTo>
                  <a:lnTo>
                    <a:pt x="1024076" y="596900"/>
                  </a:lnTo>
                  <a:lnTo>
                    <a:pt x="937667" y="596900"/>
                  </a:lnTo>
                  <a:lnTo>
                    <a:pt x="936917" y="571500"/>
                  </a:lnTo>
                  <a:lnTo>
                    <a:pt x="935864" y="546100"/>
                  </a:lnTo>
                  <a:lnTo>
                    <a:pt x="934587" y="520700"/>
                  </a:lnTo>
                  <a:lnTo>
                    <a:pt x="933165" y="482600"/>
                  </a:lnTo>
                  <a:lnTo>
                    <a:pt x="924192" y="431800"/>
                  </a:lnTo>
                  <a:lnTo>
                    <a:pt x="903583" y="393700"/>
                  </a:lnTo>
                  <a:lnTo>
                    <a:pt x="883285" y="368300"/>
                  </a:lnTo>
                  <a:close/>
                </a:path>
                <a:path w="1125854" h="1651000">
                  <a:moveTo>
                    <a:pt x="789911" y="304800"/>
                  </a:moveTo>
                  <a:lnTo>
                    <a:pt x="383967" y="304800"/>
                  </a:lnTo>
                  <a:lnTo>
                    <a:pt x="330600" y="317500"/>
                  </a:lnTo>
                  <a:lnTo>
                    <a:pt x="284423" y="330200"/>
                  </a:lnTo>
                  <a:lnTo>
                    <a:pt x="245443" y="368300"/>
                  </a:lnTo>
                  <a:lnTo>
                    <a:pt x="213668" y="406400"/>
                  </a:lnTo>
                  <a:lnTo>
                    <a:pt x="194886" y="457200"/>
                  </a:lnTo>
                  <a:lnTo>
                    <a:pt x="189502" y="508000"/>
                  </a:lnTo>
                  <a:lnTo>
                    <a:pt x="189313" y="660400"/>
                  </a:lnTo>
                  <a:lnTo>
                    <a:pt x="191355" y="673100"/>
                  </a:lnTo>
                  <a:lnTo>
                    <a:pt x="248820" y="673100"/>
                  </a:lnTo>
                  <a:lnTo>
                    <a:pt x="248905" y="533400"/>
                  </a:lnTo>
                  <a:lnTo>
                    <a:pt x="249018" y="508000"/>
                  </a:lnTo>
                  <a:lnTo>
                    <a:pt x="255906" y="457200"/>
                  </a:lnTo>
                  <a:lnTo>
                    <a:pt x="274979" y="419100"/>
                  </a:lnTo>
                  <a:lnTo>
                    <a:pt x="304912" y="393700"/>
                  </a:lnTo>
                  <a:lnTo>
                    <a:pt x="344376" y="368300"/>
                  </a:lnTo>
                  <a:lnTo>
                    <a:pt x="883285" y="368300"/>
                  </a:lnTo>
                  <a:lnTo>
                    <a:pt x="873135" y="355600"/>
                  </a:lnTo>
                  <a:lnTo>
                    <a:pt x="834645" y="330200"/>
                  </a:lnTo>
                  <a:lnTo>
                    <a:pt x="789911" y="304800"/>
                  </a:lnTo>
                  <a:close/>
                </a:path>
                <a:path w="1125854" h="1651000">
                  <a:moveTo>
                    <a:pt x="854085" y="63500"/>
                  </a:moveTo>
                  <a:lnTo>
                    <a:pt x="682335" y="63500"/>
                  </a:lnTo>
                  <a:lnTo>
                    <a:pt x="698674" y="76200"/>
                  </a:lnTo>
                  <a:lnTo>
                    <a:pt x="731735" y="76200"/>
                  </a:lnTo>
                  <a:lnTo>
                    <a:pt x="748563" y="88900"/>
                  </a:lnTo>
                  <a:lnTo>
                    <a:pt x="738878" y="88900"/>
                  </a:lnTo>
                  <a:lnTo>
                    <a:pt x="728591" y="101600"/>
                  </a:lnTo>
                  <a:lnTo>
                    <a:pt x="721352" y="101600"/>
                  </a:lnTo>
                  <a:lnTo>
                    <a:pt x="717486" y="114300"/>
                  </a:lnTo>
                  <a:lnTo>
                    <a:pt x="717318" y="127000"/>
                  </a:lnTo>
                  <a:lnTo>
                    <a:pt x="720585" y="139700"/>
                  </a:lnTo>
                  <a:lnTo>
                    <a:pt x="726721" y="139700"/>
                  </a:lnTo>
                  <a:lnTo>
                    <a:pt x="735385" y="152400"/>
                  </a:lnTo>
                  <a:lnTo>
                    <a:pt x="792834" y="152400"/>
                  </a:lnTo>
                  <a:lnTo>
                    <a:pt x="843643" y="165100"/>
                  </a:lnTo>
                  <a:lnTo>
                    <a:pt x="890606" y="177800"/>
                  </a:lnTo>
                  <a:lnTo>
                    <a:pt x="933736" y="203200"/>
                  </a:lnTo>
                  <a:lnTo>
                    <a:pt x="973045" y="241300"/>
                  </a:lnTo>
                  <a:lnTo>
                    <a:pt x="1008545" y="279400"/>
                  </a:lnTo>
                  <a:lnTo>
                    <a:pt x="1012928" y="279400"/>
                  </a:lnTo>
                  <a:lnTo>
                    <a:pt x="1014226" y="292100"/>
                  </a:lnTo>
                  <a:lnTo>
                    <a:pt x="1012684" y="292100"/>
                  </a:lnTo>
                  <a:lnTo>
                    <a:pt x="1008545" y="304800"/>
                  </a:lnTo>
                  <a:lnTo>
                    <a:pt x="980751" y="355600"/>
                  </a:lnTo>
                  <a:lnTo>
                    <a:pt x="967352" y="406400"/>
                  </a:lnTo>
                  <a:lnTo>
                    <a:pt x="964429" y="457200"/>
                  </a:lnTo>
                  <a:lnTo>
                    <a:pt x="963927" y="495300"/>
                  </a:lnTo>
                  <a:lnTo>
                    <a:pt x="963969" y="533400"/>
                  </a:lnTo>
                  <a:lnTo>
                    <a:pt x="964074" y="546100"/>
                  </a:lnTo>
                  <a:lnTo>
                    <a:pt x="964179" y="558800"/>
                  </a:lnTo>
                  <a:lnTo>
                    <a:pt x="964294" y="571500"/>
                  </a:lnTo>
                  <a:lnTo>
                    <a:pt x="964410" y="584200"/>
                  </a:lnTo>
                  <a:lnTo>
                    <a:pt x="964525" y="596900"/>
                  </a:lnTo>
                  <a:lnTo>
                    <a:pt x="1024076" y="596900"/>
                  </a:lnTo>
                  <a:lnTo>
                    <a:pt x="1024000" y="457200"/>
                  </a:lnTo>
                  <a:lnTo>
                    <a:pt x="1026648" y="419100"/>
                  </a:lnTo>
                  <a:lnTo>
                    <a:pt x="1035518" y="381000"/>
                  </a:lnTo>
                  <a:lnTo>
                    <a:pt x="1051102" y="342900"/>
                  </a:lnTo>
                  <a:lnTo>
                    <a:pt x="1073894" y="317500"/>
                  </a:lnTo>
                  <a:lnTo>
                    <a:pt x="1082033" y="304800"/>
                  </a:lnTo>
                  <a:lnTo>
                    <a:pt x="1085322" y="292100"/>
                  </a:lnTo>
                  <a:lnTo>
                    <a:pt x="1083924" y="279400"/>
                  </a:lnTo>
                  <a:lnTo>
                    <a:pt x="1077998" y="266700"/>
                  </a:lnTo>
                  <a:lnTo>
                    <a:pt x="1064246" y="254000"/>
                  </a:lnTo>
                  <a:lnTo>
                    <a:pt x="1049218" y="228600"/>
                  </a:lnTo>
                  <a:lnTo>
                    <a:pt x="1032883" y="215900"/>
                  </a:lnTo>
                  <a:lnTo>
                    <a:pt x="1015215" y="190500"/>
                  </a:lnTo>
                  <a:lnTo>
                    <a:pt x="981484" y="165100"/>
                  </a:lnTo>
                  <a:lnTo>
                    <a:pt x="945299" y="139700"/>
                  </a:lnTo>
                  <a:lnTo>
                    <a:pt x="906686" y="127000"/>
                  </a:lnTo>
                  <a:lnTo>
                    <a:pt x="865669" y="114300"/>
                  </a:lnTo>
                  <a:lnTo>
                    <a:pt x="854382" y="114300"/>
                  </a:lnTo>
                  <a:lnTo>
                    <a:pt x="855471" y="101600"/>
                  </a:lnTo>
                  <a:lnTo>
                    <a:pt x="856873" y="76200"/>
                  </a:lnTo>
                  <a:lnTo>
                    <a:pt x="854085" y="63500"/>
                  </a:lnTo>
                  <a:close/>
                </a:path>
                <a:path w="1125854" h="1651000">
                  <a:moveTo>
                    <a:pt x="827608" y="50800"/>
                  </a:moveTo>
                  <a:lnTo>
                    <a:pt x="581470" y="50800"/>
                  </a:lnTo>
                  <a:lnTo>
                    <a:pt x="631886" y="63500"/>
                  </a:lnTo>
                  <a:lnTo>
                    <a:pt x="845024" y="63500"/>
                  </a:lnTo>
                  <a:lnTo>
                    <a:pt x="827608" y="50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44">
            <a:extLst>
              <a:ext uri="{FF2B5EF4-FFF2-40B4-BE49-F238E27FC236}">
                <a16:creationId xmlns:a16="http://schemas.microsoft.com/office/drawing/2014/main" id="{C1B3204D-FEDE-34A1-8251-D7265654B57A}"/>
              </a:ext>
            </a:extLst>
          </p:cNvPr>
          <p:cNvSpPr txBox="1"/>
          <p:nvPr/>
        </p:nvSpPr>
        <p:spPr>
          <a:xfrm>
            <a:off x="3117143" y="4543711"/>
            <a:ext cx="1108002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-25" dirty="0">
                <a:solidFill>
                  <a:srgbClr val="EC6608"/>
                </a:solidFill>
                <a:latin typeface="Lato" panose="020F0502020204030203" pitchFamily="34" charset="0"/>
                <a:cs typeface="Bebas Neue Bold"/>
              </a:rPr>
              <a:t>4</a:t>
            </a:r>
            <a:r>
              <a:rPr lang="es-ES" sz="4100" b="1" spc="-25" dirty="0">
                <a:solidFill>
                  <a:srgbClr val="EC6608"/>
                </a:solidFill>
                <a:latin typeface="Lato" panose="020F0502020204030203" pitchFamily="34" charset="0"/>
                <a:cs typeface="Bebas Neue Bold"/>
              </a:rPr>
              <a:t>5</a:t>
            </a:r>
            <a:r>
              <a:rPr sz="4100" b="1" spc="-25" dirty="0">
                <a:solidFill>
                  <a:srgbClr val="EC6608"/>
                </a:solidFill>
                <a:latin typeface="Lato" panose="020F0502020204030203" pitchFamily="34" charset="0"/>
                <a:cs typeface="Bebas Neue Bold"/>
              </a:rPr>
              <a:t>%</a:t>
            </a:r>
            <a:endParaRPr sz="4100" dirty="0">
              <a:latin typeface="Lato" panose="020F0502020204030203" pitchFamily="34" charset="0"/>
              <a:cs typeface="Bebas Neue Bold"/>
            </a:endParaRPr>
          </a:p>
        </p:txBody>
      </p:sp>
      <p:sp>
        <p:nvSpPr>
          <p:cNvPr id="26" name="object 45">
            <a:extLst>
              <a:ext uri="{FF2B5EF4-FFF2-40B4-BE49-F238E27FC236}">
                <a16:creationId xmlns:a16="http://schemas.microsoft.com/office/drawing/2014/main" id="{2119363B-D160-C7B1-E3BF-493295AC4657}"/>
              </a:ext>
            </a:extLst>
          </p:cNvPr>
          <p:cNvSpPr txBox="1"/>
          <p:nvPr/>
        </p:nvSpPr>
        <p:spPr>
          <a:xfrm>
            <a:off x="1228798" y="4543711"/>
            <a:ext cx="1108002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4100" b="1" spc="-25" dirty="0">
                <a:solidFill>
                  <a:srgbClr val="067DC0"/>
                </a:solidFill>
                <a:latin typeface="Lato" panose="020F0502020204030203" pitchFamily="34" charset="0"/>
                <a:cs typeface="Bebas Neue Bold"/>
              </a:rPr>
              <a:t>55</a:t>
            </a:r>
            <a:r>
              <a:rPr sz="4100" b="1" spc="-25" dirty="0">
                <a:solidFill>
                  <a:srgbClr val="067DC0"/>
                </a:solidFill>
                <a:latin typeface="Lato" panose="020F0502020204030203" pitchFamily="34" charset="0"/>
                <a:cs typeface="Bebas Neue Bold"/>
              </a:rPr>
              <a:t>%</a:t>
            </a:r>
            <a:endParaRPr sz="4100" dirty="0">
              <a:latin typeface="Lato" panose="020F0502020204030203" pitchFamily="34" charset="0"/>
              <a:cs typeface="Bebas Neue Bold"/>
            </a:endParaRPr>
          </a:p>
        </p:txBody>
      </p:sp>
      <p:sp>
        <p:nvSpPr>
          <p:cNvPr id="27" name="object 32">
            <a:extLst>
              <a:ext uri="{FF2B5EF4-FFF2-40B4-BE49-F238E27FC236}">
                <a16:creationId xmlns:a16="http://schemas.microsoft.com/office/drawing/2014/main" id="{561D1E5B-060A-5503-4702-527DDB997837}"/>
              </a:ext>
            </a:extLst>
          </p:cNvPr>
          <p:cNvSpPr txBox="1"/>
          <p:nvPr/>
        </p:nvSpPr>
        <p:spPr>
          <a:xfrm>
            <a:off x="5968998" y="1793672"/>
            <a:ext cx="1582756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0"/>
              </a:spcBef>
            </a:pPr>
            <a:r>
              <a:rPr lang="es-ES" sz="2000" spc="-25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Bebas Neue Bold"/>
              </a:rPr>
              <a:t>18 a 25 años</a:t>
            </a:r>
            <a:endParaRPr sz="2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cs typeface="Bebas Neue Bold"/>
            </a:endParaRPr>
          </a:p>
        </p:txBody>
      </p:sp>
      <p:sp>
        <p:nvSpPr>
          <p:cNvPr id="31" name="object 36">
            <a:extLst>
              <a:ext uri="{FF2B5EF4-FFF2-40B4-BE49-F238E27FC236}">
                <a16:creationId xmlns:a16="http://schemas.microsoft.com/office/drawing/2014/main" id="{BCD10F39-A436-37C3-BD45-E83E5A54787B}"/>
              </a:ext>
            </a:extLst>
          </p:cNvPr>
          <p:cNvSpPr txBox="1"/>
          <p:nvPr/>
        </p:nvSpPr>
        <p:spPr>
          <a:xfrm>
            <a:off x="6072176" y="4836018"/>
            <a:ext cx="1479578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0"/>
              </a:spcBef>
            </a:pPr>
            <a:r>
              <a:rPr lang="es-ES" sz="2000" spc="-25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Bebas Neue Bold"/>
              </a:rPr>
              <a:t>56 a 65 años</a:t>
            </a:r>
            <a:endParaRPr sz="2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cs typeface="Bebas Neue Bold"/>
            </a:endParaRPr>
          </a:p>
        </p:txBody>
      </p:sp>
      <p:sp>
        <p:nvSpPr>
          <p:cNvPr id="32" name="object 37">
            <a:extLst>
              <a:ext uri="{FF2B5EF4-FFF2-40B4-BE49-F238E27FC236}">
                <a16:creationId xmlns:a16="http://schemas.microsoft.com/office/drawing/2014/main" id="{A516E174-4FE8-A37A-7599-563AB949E793}"/>
              </a:ext>
            </a:extLst>
          </p:cNvPr>
          <p:cNvSpPr txBox="1"/>
          <p:nvPr/>
        </p:nvSpPr>
        <p:spPr>
          <a:xfrm>
            <a:off x="5308600" y="5555870"/>
            <a:ext cx="2243154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0"/>
              </a:spcBef>
            </a:pPr>
            <a:r>
              <a:rPr lang="es-ES" sz="2000" spc="-25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Bebas Neue Bold"/>
              </a:rPr>
              <a:t>Mayores de 66 años</a:t>
            </a:r>
            <a:endParaRPr sz="2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cs typeface="Bebas Neue Bold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90F06F70-5F53-E0D9-C35F-574A2AAD4BDD}"/>
              </a:ext>
            </a:extLst>
          </p:cNvPr>
          <p:cNvSpPr txBox="1"/>
          <p:nvPr/>
        </p:nvSpPr>
        <p:spPr>
          <a:xfrm>
            <a:off x="5968998" y="2567191"/>
            <a:ext cx="1582755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0"/>
              </a:spcBef>
            </a:pPr>
            <a:r>
              <a:rPr lang="es-ES" sz="2000" spc="-25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Bebas Neue Bold"/>
              </a:rPr>
              <a:t>26 a 35 años</a:t>
            </a:r>
            <a:endParaRPr sz="2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cs typeface="Bebas Neue Bold"/>
            </a:endParaRPr>
          </a:p>
        </p:txBody>
      </p:sp>
      <p:sp>
        <p:nvSpPr>
          <p:cNvPr id="34" name="object 32">
            <a:extLst>
              <a:ext uri="{FF2B5EF4-FFF2-40B4-BE49-F238E27FC236}">
                <a16:creationId xmlns:a16="http://schemas.microsoft.com/office/drawing/2014/main" id="{3545EF6A-C605-42D2-BC3A-ED76A5D407B2}"/>
              </a:ext>
            </a:extLst>
          </p:cNvPr>
          <p:cNvSpPr txBox="1"/>
          <p:nvPr/>
        </p:nvSpPr>
        <p:spPr>
          <a:xfrm>
            <a:off x="5969000" y="3307781"/>
            <a:ext cx="1582754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0"/>
              </a:spcBef>
            </a:pPr>
            <a:r>
              <a:rPr lang="es-ES" sz="2000" spc="-25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Bebas Neue Bold"/>
              </a:rPr>
              <a:t>36 a 45 años</a:t>
            </a:r>
            <a:endParaRPr sz="2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cs typeface="Bebas Neue Bold"/>
            </a:endParaRPr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0A6B7019-918E-BFDE-DB6B-0BD14CCF2D33}"/>
              </a:ext>
            </a:extLst>
          </p:cNvPr>
          <p:cNvSpPr txBox="1"/>
          <p:nvPr/>
        </p:nvSpPr>
        <p:spPr>
          <a:xfrm>
            <a:off x="6072176" y="4019926"/>
            <a:ext cx="1479577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0"/>
              </a:spcBef>
            </a:pPr>
            <a:r>
              <a:rPr lang="es-ES" sz="2000" spc="-25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Bebas Neue Bold"/>
              </a:rPr>
              <a:t>46 a 55 años</a:t>
            </a:r>
            <a:endParaRPr sz="2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cs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2137997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85457" y="3105835"/>
            <a:ext cx="54210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5 de cada 10 ciudadanos están insatisfechos con las luminarias y con los baños de acceso público.</a:t>
            </a:r>
            <a:endParaRPr lang="es-CO" sz="28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3B886760-4A88-F98F-5897-EAE661433E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E441657-E504-5587-300F-BFBB7BAE7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04B1308-CEF5-A796-3294-7B379325B15B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922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65811-C214-89AD-B439-19352A2C8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D75ABFA7-E530-1920-5D32-278D0DC48E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88AEC74-A750-9839-1B48-90C069917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1685FD8-FEC3-0213-602A-96C3D96A0738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F094940-18F7-182E-7E83-61F906D4667B}"/>
              </a:ext>
            </a:extLst>
          </p:cNvPr>
          <p:cNvSpPr txBox="1"/>
          <p:nvPr/>
        </p:nvSpPr>
        <p:spPr>
          <a:xfrm>
            <a:off x="3310467" y="1532499"/>
            <a:ext cx="557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 satisfecho está con las </a:t>
            </a:r>
            <a:r>
              <a:rPr lang="es-ES" sz="2400" b="1" i="1" dirty="0">
                <a:solidFill>
                  <a:srgbClr val="009439"/>
                </a:solidFill>
                <a:latin typeface="Lato" panose="020F0502020204030203" pitchFamily="34" charset="0"/>
              </a:rPr>
              <a:t>bancas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del espacio público?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C900715-6C1D-300E-1F19-ED6E3F838E8E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489A458-EC02-BD90-289A-44890536EBFD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satisfecho ni 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5707C25-A64B-4AA4-268C-A122192A4904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DEF485B-7F2C-94EB-F7BA-F3CA86BAAEFB}"/>
              </a:ext>
            </a:extLst>
          </p:cNvPr>
          <p:cNvSpPr/>
          <p:nvPr/>
        </p:nvSpPr>
        <p:spPr>
          <a:xfrm>
            <a:off x="355600" y="3161306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sé, no opino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B5504F9-AAFF-B7CF-0505-9AC57DEF553D}"/>
              </a:ext>
            </a:extLst>
          </p:cNvPr>
          <p:cNvSpPr/>
          <p:nvPr/>
        </p:nvSpPr>
        <p:spPr>
          <a:xfrm>
            <a:off x="5905501" y="3995779"/>
            <a:ext cx="3937000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41%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255147F-E1E9-0376-1E65-742181B027DA}"/>
              </a:ext>
            </a:extLst>
          </p:cNvPr>
          <p:cNvSpPr/>
          <p:nvPr/>
        </p:nvSpPr>
        <p:spPr>
          <a:xfrm>
            <a:off x="789977" y="3995779"/>
            <a:ext cx="3178042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34%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08AAC23-3325-85D9-2DB9-65AAB97BFDA9}"/>
              </a:ext>
            </a:extLst>
          </p:cNvPr>
          <p:cNvSpPr/>
          <p:nvPr/>
        </p:nvSpPr>
        <p:spPr>
          <a:xfrm>
            <a:off x="3968019" y="3995779"/>
            <a:ext cx="1937481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0335A68-0717-F887-407B-605E5354A92D}"/>
              </a:ext>
            </a:extLst>
          </p:cNvPr>
          <p:cNvSpPr/>
          <p:nvPr/>
        </p:nvSpPr>
        <p:spPr>
          <a:xfrm>
            <a:off x="9842501" y="3995779"/>
            <a:ext cx="1696356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C47389E-3DDA-248E-358A-8723080DCA2B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Entorno y Servicios Públicos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876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18FF8-2826-D2C6-D9F6-AA766D6EC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1F33E4FD-5AAE-9F50-415E-CADA9901A7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43C085-88B3-D9EA-9893-CAB4EAD02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F21A463-9456-A2FC-2F4B-87D6FF154C03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A373C0E-BFD2-9AFC-14DC-398BCD49F3BF}"/>
              </a:ext>
            </a:extLst>
          </p:cNvPr>
          <p:cNvSpPr txBox="1"/>
          <p:nvPr/>
        </p:nvSpPr>
        <p:spPr>
          <a:xfrm>
            <a:off x="3310467" y="1532499"/>
            <a:ext cx="557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 satisfecho está con las </a:t>
            </a:r>
            <a:r>
              <a:rPr lang="es-ES" sz="2400" b="1" i="1" dirty="0">
                <a:solidFill>
                  <a:srgbClr val="009439"/>
                </a:solidFill>
                <a:latin typeface="Lato" panose="020F0502020204030203" pitchFamily="34" charset="0"/>
              </a:rPr>
              <a:t>luminarias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del espacio público?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9B63B8-A2D7-E849-6056-54EFB699D36F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E9801C4-1F41-EC1A-76BF-12F64823ACD0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satisfecho ni 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595D7B4-9458-244B-DE0F-2287E3E526D2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270EB3E-A795-3DC6-1BEB-AA48D03A6A4B}"/>
              </a:ext>
            </a:extLst>
          </p:cNvPr>
          <p:cNvSpPr/>
          <p:nvPr/>
        </p:nvSpPr>
        <p:spPr>
          <a:xfrm>
            <a:off x="355600" y="3161306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sé, no opino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91D8FD5-744E-7E34-127C-FB83F83409DB}"/>
              </a:ext>
            </a:extLst>
          </p:cNvPr>
          <p:cNvSpPr/>
          <p:nvPr/>
        </p:nvSpPr>
        <p:spPr>
          <a:xfrm>
            <a:off x="4161795" y="3995779"/>
            <a:ext cx="6255834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AAB0A3D-A67A-0DFA-99BE-108C0B1B48A0}"/>
              </a:ext>
            </a:extLst>
          </p:cNvPr>
          <p:cNvSpPr/>
          <p:nvPr/>
        </p:nvSpPr>
        <p:spPr>
          <a:xfrm>
            <a:off x="789977" y="3995779"/>
            <a:ext cx="1966956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23DF9CA-D888-6B47-CE72-C94AF4CE6390}"/>
              </a:ext>
            </a:extLst>
          </p:cNvPr>
          <p:cNvSpPr/>
          <p:nvPr/>
        </p:nvSpPr>
        <p:spPr>
          <a:xfrm>
            <a:off x="2756933" y="3995779"/>
            <a:ext cx="1406072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64931C5-1B97-3E2C-69BB-6B2EB24EED5D}"/>
              </a:ext>
            </a:extLst>
          </p:cNvPr>
          <p:cNvSpPr/>
          <p:nvPr/>
        </p:nvSpPr>
        <p:spPr>
          <a:xfrm>
            <a:off x="10417629" y="3995779"/>
            <a:ext cx="1121228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C45845-37E3-F030-AE9B-E4E58AA6E3A9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Entorno y Servicios Públicos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267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CED0F-D738-946F-32E2-B9E57C44B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371017E-55EC-BBC5-38C8-32B82F1035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4BCB0B-F8F9-E883-F0A8-8FB28A79A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0814C9A-7B8E-2751-97E6-96078BF5EF83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68201A9-08D4-6E83-0F6B-5D5BC893F3BC}"/>
              </a:ext>
            </a:extLst>
          </p:cNvPr>
          <p:cNvSpPr txBox="1"/>
          <p:nvPr/>
        </p:nvSpPr>
        <p:spPr>
          <a:xfrm>
            <a:off x="3048000" y="1532499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 satisfecho está con las </a:t>
            </a:r>
            <a:r>
              <a:rPr lang="es-ES" sz="2400" b="1" i="1" dirty="0">
                <a:solidFill>
                  <a:srgbClr val="009439"/>
                </a:solidFill>
                <a:latin typeface="Lato" panose="020F0502020204030203" pitchFamily="34" charset="0"/>
              </a:rPr>
              <a:t>plazas, parques o zonas verdes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del espacio público?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E9BF3D2-0CF7-2739-A684-CFC5EA674199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887ADC3-9397-AA54-ADD9-2F1BB0C03828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satisfecho ni 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7446872-89D6-5B30-94B2-26C6D0F4A9C2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260F9A1-FF5B-B009-2935-CC3D1EA1151C}"/>
              </a:ext>
            </a:extLst>
          </p:cNvPr>
          <p:cNvSpPr/>
          <p:nvPr/>
        </p:nvSpPr>
        <p:spPr>
          <a:xfrm>
            <a:off x="355600" y="3161306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sé, no opino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0922C21-F793-6138-FBC7-3C0B4C42E4EA}"/>
              </a:ext>
            </a:extLst>
          </p:cNvPr>
          <p:cNvSpPr/>
          <p:nvPr/>
        </p:nvSpPr>
        <p:spPr>
          <a:xfrm>
            <a:off x="7543801" y="3995779"/>
            <a:ext cx="2588984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29%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B6946A6-0014-4D2B-3FA7-F91A0FA6A24F}"/>
              </a:ext>
            </a:extLst>
          </p:cNvPr>
          <p:cNvSpPr/>
          <p:nvPr/>
        </p:nvSpPr>
        <p:spPr>
          <a:xfrm>
            <a:off x="789977" y="3995779"/>
            <a:ext cx="4870594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41%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FC79505-19A7-3F6D-0FB6-3C93FDA3C72E}"/>
              </a:ext>
            </a:extLst>
          </p:cNvPr>
          <p:cNvSpPr/>
          <p:nvPr/>
        </p:nvSpPr>
        <p:spPr>
          <a:xfrm>
            <a:off x="5660571" y="3995779"/>
            <a:ext cx="1883230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25%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42B26D7-EC37-BE2C-3BBE-C0C610213547}"/>
              </a:ext>
            </a:extLst>
          </p:cNvPr>
          <p:cNvSpPr/>
          <p:nvPr/>
        </p:nvSpPr>
        <p:spPr>
          <a:xfrm>
            <a:off x="10132785" y="3995779"/>
            <a:ext cx="1406072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B841CB-630F-A12D-1D0D-00C3E39BCA52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Entorno y Servicios Públicos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323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5FB86-E8C1-6DB0-A444-87E96E1D9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7D0B6EF-AC8A-54D1-ED36-F03F57C8E8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E34EA30-57C1-F0D4-A347-DA80FEE8C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D82F43-1E73-23E1-95AD-7FA4D3637E89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AFA7527-A0BA-9FEA-1D83-3B2A2EF74C2A}"/>
              </a:ext>
            </a:extLst>
          </p:cNvPr>
          <p:cNvSpPr txBox="1"/>
          <p:nvPr/>
        </p:nvSpPr>
        <p:spPr>
          <a:xfrm>
            <a:off x="2247900" y="1532499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Usted percibe, que en general sus trayectos habituales en el último año toman…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7F14D82-AB3A-ACF2-FBA4-514788EA56ED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Menos tiempo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59E11E1-D29B-3ADF-C0FF-C77D19FB1E32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Lo mismo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95FEAD5-F9AE-1A1E-82D9-FAC3DD3756C7}"/>
              </a:ext>
            </a:extLst>
          </p:cNvPr>
          <p:cNvSpPr/>
          <p:nvPr/>
        </p:nvSpPr>
        <p:spPr>
          <a:xfrm>
            <a:off x="6792686" y="3995779"/>
            <a:ext cx="4753860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40%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413C0A6-DB73-5EB7-CC5C-17E8ACFDD2BF}"/>
              </a:ext>
            </a:extLst>
          </p:cNvPr>
          <p:cNvSpPr/>
          <p:nvPr/>
        </p:nvSpPr>
        <p:spPr>
          <a:xfrm>
            <a:off x="789977" y="3995779"/>
            <a:ext cx="2500622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EAFC827-BCA1-3C39-DBC2-BF1699A1F584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Más tiempo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D1A801F-A51E-8517-FB36-C0CBAD9A5ADD}"/>
              </a:ext>
            </a:extLst>
          </p:cNvPr>
          <p:cNvSpPr/>
          <p:nvPr/>
        </p:nvSpPr>
        <p:spPr>
          <a:xfrm>
            <a:off x="3290599" y="3995779"/>
            <a:ext cx="3502087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00429DF-4E50-8896-1346-91CE254BCFB4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Entorno y Servicios Públicos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306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96F0A-0492-7CB1-1814-1C79ABA68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116A67D4-A2FE-5598-AE6E-2204F0EBBB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56FB6A3-0AAA-AF31-0A12-0D54BFEF1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08C37B3-D96B-B152-2B71-BB05A325F17F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AB6247-CCF7-3C76-3123-BAA82F76D4A0}"/>
              </a:ext>
            </a:extLst>
          </p:cNvPr>
          <p:cNvSpPr txBox="1"/>
          <p:nvPr/>
        </p:nvSpPr>
        <p:spPr>
          <a:xfrm>
            <a:off x="2307771" y="1300999"/>
            <a:ext cx="757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medio de transporte usa usted principalmente para desplazarse en sus actividades habituales?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A42EE6C-515D-A192-3CFD-67B78BE0BBB7}"/>
              </a:ext>
            </a:extLst>
          </p:cNvPr>
          <p:cNvSpPr/>
          <p:nvPr/>
        </p:nvSpPr>
        <p:spPr>
          <a:xfrm>
            <a:off x="4952532" y="2392679"/>
            <a:ext cx="3065312" cy="644401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54%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600CB38-9851-8502-0AD5-CA1D8FE17227}"/>
              </a:ext>
            </a:extLst>
          </p:cNvPr>
          <p:cNvSpPr/>
          <p:nvPr/>
        </p:nvSpPr>
        <p:spPr>
          <a:xfrm>
            <a:off x="4952532" y="3052723"/>
            <a:ext cx="2218736" cy="644401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22%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8BCA6FF-0C4B-1EA2-F5C4-1813A1A0D867}"/>
              </a:ext>
            </a:extLst>
          </p:cNvPr>
          <p:cNvSpPr/>
          <p:nvPr/>
        </p:nvSpPr>
        <p:spPr>
          <a:xfrm>
            <a:off x="4952532" y="3712767"/>
            <a:ext cx="1143468" cy="644401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12%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49453A7-255D-06CA-A7C2-D5FA1DA35D40}"/>
              </a:ext>
            </a:extLst>
          </p:cNvPr>
          <p:cNvSpPr/>
          <p:nvPr/>
        </p:nvSpPr>
        <p:spPr>
          <a:xfrm>
            <a:off x="4952532" y="4372811"/>
            <a:ext cx="838668" cy="644401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5%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7DA770D-4C98-3884-7F94-FE2BDDEA2477}"/>
              </a:ext>
            </a:extLst>
          </p:cNvPr>
          <p:cNvSpPr/>
          <p:nvPr/>
        </p:nvSpPr>
        <p:spPr>
          <a:xfrm>
            <a:off x="4952532" y="5032855"/>
            <a:ext cx="620495" cy="644401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3%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6D7574-5FA9-982B-598F-AB1F458B3B85}"/>
              </a:ext>
            </a:extLst>
          </p:cNvPr>
          <p:cNvSpPr txBox="1"/>
          <p:nvPr/>
        </p:nvSpPr>
        <p:spPr>
          <a:xfrm>
            <a:off x="1689101" y="2600166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Transporte informal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456689B-83CA-C997-9519-8009F1673C23}"/>
              </a:ext>
            </a:extLst>
          </p:cNvPr>
          <p:cNvSpPr txBox="1"/>
          <p:nvPr/>
        </p:nvSpPr>
        <p:spPr>
          <a:xfrm>
            <a:off x="1162050" y="3211660"/>
            <a:ext cx="3745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Taxi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99BB251-A9E2-7444-8398-6D6AD0D99254}"/>
              </a:ext>
            </a:extLst>
          </p:cNvPr>
          <p:cNvSpPr txBox="1"/>
          <p:nvPr/>
        </p:nvSpPr>
        <p:spPr>
          <a:xfrm>
            <a:off x="901700" y="3869320"/>
            <a:ext cx="4005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Motocicleta particular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F3F1600-676D-C7B5-A213-5FCF0B31537E}"/>
              </a:ext>
            </a:extLst>
          </p:cNvPr>
          <p:cNvSpPr txBox="1"/>
          <p:nvPr/>
        </p:nvSpPr>
        <p:spPr>
          <a:xfrm>
            <a:off x="1689101" y="4511295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 pie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228E15B-1537-849C-012D-34A66370E94A}"/>
              </a:ext>
            </a:extLst>
          </p:cNvPr>
          <p:cNvSpPr txBox="1"/>
          <p:nvPr/>
        </p:nvSpPr>
        <p:spPr>
          <a:xfrm>
            <a:off x="1689101" y="5201166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Automóvil de uso particular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ED4FE31-C66C-A0C7-15C1-76558630D34A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Entorno y Servicios Públicos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07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5130" y="2652941"/>
            <a:ext cx="9621740" cy="2223860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5 personas de 10 se movilizan en transporte informal, 2 en taxi, 2 en motocicleta y 1 a pie o en automóvil particular.</a:t>
            </a: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30 personas de 100 se movilizan en automóvil, 1 de 100 utiliza motocicleta eléctrica, 60 personas de 100 están satisfechas con el medio de transporte que utilizan.  </a:t>
            </a: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4BA8F112-B7EC-DADC-3287-5A4474F196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679E210-0C06-E46B-737E-F07291806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5E058E7-5337-DBEA-9515-A95A8F88D69A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128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1F722-F8B0-F7E7-DEB8-5CB9F25AC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0607AF1-8509-37E3-7733-1FF6CE01ED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F86F47-913D-1820-B837-0F6D4648C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96687DB-1E97-8C16-C681-3F074FE38D6C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E6627A-D949-7CD5-7549-907EA42B5CDC}"/>
              </a:ext>
            </a:extLst>
          </p:cNvPr>
          <p:cNvSpPr txBox="1"/>
          <p:nvPr/>
        </p:nvSpPr>
        <p:spPr>
          <a:xfrm>
            <a:off x="3603171" y="1532499"/>
            <a:ext cx="4985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 satisfecho está con </a:t>
            </a:r>
            <a:r>
              <a:rPr lang="es-ES" sz="2400" b="1" i="1" dirty="0">
                <a:solidFill>
                  <a:srgbClr val="009439"/>
                </a:solidFill>
                <a:latin typeface="Lato" panose="020F0502020204030203" pitchFamily="34" charset="0"/>
              </a:rPr>
              <a:t>el estado de andenes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D3AD2A8-1736-AF08-53C7-03E0C604D01A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B627963-CAA1-77CC-FF3E-4144ACFD9853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satisfecho ni 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0EE830B-3943-A68A-A0F3-79F8C5AAE511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FEE536E-07BE-2027-A8E1-F5F46C6D7816}"/>
              </a:ext>
            </a:extLst>
          </p:cNvPr>
          <p:cNvSpPr/>
          <p:nvPr/>
        </p:nvSpPr>
        <p:spPr>
          <a:xfrm>
            <a:off x="355600" y="3161306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sé, no opino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690EEFA-E2F4-A38B-CBA0-AF9797AA62F1}"/>
              </a:ext>
            </a:extLst>
          </p:cNvPr>
          <p:cNvSpPr/>
          <p:nvPr/>
        </p:nvSpPr>
        <p:spPr>
          <a:xfrm>
            <a:off x="7543801" y="3995779"/>
            <a:ext cx="2588984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51%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C72046C-F5CF-A484-DD0A-4C7C9E53F4FF}"/>
              </a:ext>
            </a:extLst>
          </p:cNvPr>
          <p:cNvSpPr/>
          <p:nvPr/>
        </p:nvSpPr>
        <p:spPr>
          <a:xfrm>
            <a:off x="789977" y="3995779"/>
            <a:ext cx="4870594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23%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3B90312-42B2-98AC-4042-73B2BF11D976}"/>
              </a:ext>
            </a:extLst>
          </p:cNvPr>
          <p:cNvSpPr/>
          <p:nvPr/>
        </p:nvSpPr>
        <p:spPr>
          <a:xfrm>
            <a:off x="5660571" y="3995779"/>
            <a:ext cx="1883230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21%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EBBE73C-5122-FE7D-A736-49017CDB18DA}"/>
              </a:ext>
            </a:extLst>
          </p:cNvPr>
          <p:cNvSpPr/>
          <p:nvPr/>
        </p:nvSpPr>
        <p:spPr>
          <a:xfrm>
            <a:off x="10132785" y="3995779"/>
            <a:ext cx="1406072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1C0344E-117A-D43C-64DB-765193BDC2F1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Entorno y Servicios Públicos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2104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B23F0-6108-5774-C103-2812CB38B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A81540B1-1D65-E378-48A3-F7937B3D9F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6CA4C3A-D58B-C463-1AF3-9310D0034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DE50C62-5A2B-0F88-C959-025A86CBDC84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162254-BA9C-0E1F-B214-C836B6B624D4}"/>
              </a:ext>
            </a:extLst>
          </p:cNvPr>
          <p:cNvSpPr txBox="1"/>
          <p:nvPr/>
        </p:nvSpPr>
        <p:spPr>
          <a:xfrm>
            <a:off x="2997200" y="1532499"/>
            <a:ext cx="619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 satisfecho está con </a:t>
            </a:r>
            <a:r>
              <a:rPr lang="es-ES" sz="2400" b="1" i="1" dirty="0">
                <a:solidFill>
                  <a:srgbClr val="009439"/>
                </a:solidFill>
                <a:latin typeface="Lato" panose="020F0502020204030203" pitchFamily="34" charset="0"/>
              </a:rPr>
              <a:t>el estado de las vías vehiculares de la ciudad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5686739-A7C7-8C9D-D518-8B202C4505AA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D0F601A-D97C-1D96-CEEC-8F5E6A2F8EAE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satisfecho ni 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4FB450C-8977-01A8-7B51-0B14A2B8E1B9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8D58681-12D4-9B18-397A-B418E7442661}"/>
              </a:ext>
            </a:extLst>
          </p:cNvPr>
          <p:cNvSpPr/>
          <p:nvPr/>
        </p:nvSpPr>
        <p:spPr>
          <a:xfrm>
            <a:off x="355600" y="3161306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sé, no opino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875CA27-F9F6-7423-0E14-23F12FD9DF22}"/>
              </a:ext>
            </a:extLst>
          </p:cNvPr>
          <p:cNvSpPr/>
          <p:nvPr/>
        </p:nvSpPr>
        <p:spPr>
          <a:xfrm>
            <a:off x="5181601" y="3995779"/>
            <a:ext cx="5573484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56%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5B65B41-545B-9859-5889-479CCB1DAE84}"/>
              </a:ext>
            </a:extLst>
          </p:cNvPr>
          <p:cNvSpPr/>
          <p:nvPr/>
        </p:nvSpPr>
        <p:spPr>
          <a:xfrm>
            <a:off x="789977" y="3995779"/>
            <a:ext cx="2105623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5C47BF5-7F73-199E-48AD-AFCF7A98BC67}"/>
              </a:ext>
            </a:extLst>
          </p:cNvPr>
          <p:cNvSpPr/>
          <p:nvPr/>
        </p:nvSpPr>
        <p:spPr>
          <a:xfrm>
            <a:off x="2895601" y="3995779"/>
            <a:ext cx="2286000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21%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ACD6C8E-C946-A1BA-456D-F4D1C213EA73}"/>
              </a:ext>
            </a:extLst>
          </p:cNvPr>
          <p:cNvSpPr/>
          <p:nvPr/>
        </p:nvSpPr>
        <p:spPr>
          <a:xfrm>
            <a:off x="10755085" y="3995779"/>
            <a:ext cx="783771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847657-7FAC-3F76-DDDE-CC0A723EFD8E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Entorno y Servicios Públicos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908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96886" y="3256417"/>
            <a:ext cx="7598228" cy="1489754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La mitad de la población esta insatisfecha con los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bicicarriles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, estado de los andenes, los semáforos, estado de las vías y paraderos.</a:t>
            </a: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42FE91C9-26EE-B1DF-0CAE-5DAA12707F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563FFC8-8D8F-8186-4C85-14D98C575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EA941CC-14B0-14ED-1A52-F88BC0E29608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5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3156268"/>
            <a:ext cx="9448800" cy="1690052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Las mujeres (69%) son más pesimistas que los hombres (65%), en relación si las cosas van por mal camino, igual entre más alto el estrato más pesimista son las personas. </a:t>
            </a: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AB602D4D-C790-773C-38C2-89FF61CF77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A78E8EE-1075-9EF0-C61D-517BF8ADC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300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AD23D-E76D-BD80-4DA4-09E0D7D8A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39235865-F5CD-4E75-7CCF-513C5E23B5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753466A-4FF5-BC3D-1914-F2E63CB38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FDC69B3-2B41-B78E-5147-A1D6897A8A71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BB6D0DE-C760-B852-5501-B57476FC280B}"/>
              </a:ext>
            </a:extLst>
          </p:cNvPr>
          <p:cNvSpPr txBox="1"/>
          <p:nvPr/>
        </p:nvSpPr>
        <p:spPr>
          <a:xfrm>
            <a:off x="2997200" y="1532499"/>
            <a:ext cx="619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 satisfecho está con </a:t>
            </a:r>
            <a:r>
              <a:rPr lang="es-ES" sz="2400" b="1" i="1" dirty="0">
                <a:solidFill>
                  <a:srgbClr val="009439"/>
                </a:solidFill>
                <a:latin typeface="Lato" panose="020F0502020204030203" pitchFamily="34" charset="0"/>
              </a:rPr>
              <a:t>el funcionamiento de los semáforos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7D33BB9-728A-604D-4E9C-646D3042BCC4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D6AAA23-6F8D-17D7-5E46-E1F9C48B700E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satisfecho ni 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82D3EE-E3A2-5979-207B-C5E62030EFFD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FBBE22D-9238-45DF-1B40-C4D1BF2D9843}"/>
              </a:ext>
            </a:extLst>
          </p:cNvPr>
          <p:cNvSpPr/>
          <p:nvPr/>
        </p:nvSpPr>
        <p:spPr>
          <a:xfrm>
            <a:off x="355600" y="3161306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sé, no opino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D46AE18-3378-6357-D3D3-48506F08B790}"/>
              </a:ext>
            </a:extLst>
          </p:cNvPr>
          <p:cNvSpPr/>
          <p:nvPr/>
        </p:nvSpPr>
        <p:spPr>
          <a:xfrm>
            <a:off x="5353197" y="3995779"/>
            <a:ext cx="5053546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3B4DFDD-A26F-4D34-5DEA-53DA9294F4C0}"/>
              </a:ext>
            </a:extLst>
          </p:cNvPr>
          <p:cNvSpPr/>
          <p:nvPr/>
        </p:nvSpPr>
        <p:spPr>
          <a:xfrm>
            <a:off x="789977" y="3995779"/>
            <a:ext cx="2281610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23%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E1CC0F2-F561-0474-79FB-BDB5D355434F}"/>
              </a:ext>
            </a:extLst>
          </p:cNvPr>
          <p:cNvSpPr/>
          <p:nvPr/>
        </p:nvSpPr>
        <p:spPr>
          <a:xfrm>
            <a:off x="3071587" y="3995779"/>
            <a:ext cx="2281610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21%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1FC2633-42C7-23AA-D6C1-EA34DF350157}"/>
              </a:ext>
            </a:extLst>
          </p:cNvPr>
          <p:cNvSpPr/>
          <p:nvPr/>
        </p:nvSpPr>
        <p:spPr>
          <a:xfrm>
            <a:off x="10406743" y="3995779"/>
            <a:ext cx="1132114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4%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4606B4E-7E03-05AF-9A2D-74F8218D8014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Entorno y Servicios Públicos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228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7B83A-B542-8F13-A0A5-A14E26F29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3E458B4-C259-E9C8-5D1E-A9AD59942C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103B1C3-FFA3-A8E9-24A5-C269AF200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5CF827E-337A-8CB0-7F40-858CF1F40C5B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68A1AA-DD83-8F77-C623-AAC4A174A8CD}"/>
              </a:ext>
            </a:extLst>
          </p:cNvPr>
          <p:cNvSpPr txBox="1"/>
          <p:nvPr/>
        </p:nvSpPr>
        <p:spPr>
          <a:xfrm>
            <a:off x="2997200" y="1532499"/>
            <a:ext cx="619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 satisfecho está con </a:t>
            </a:r>
            <a:r>
              <a:rPr lang="es-ES" sz="2400" b="1" i="1" dirty="0">
                <a:solidFill>
                  <a:srgbClr val="009439"/>
                </a:solidFill>
                <a:latin typeface="Lato" panose="020F0502020204030203" pitchFamily="34" charset="0"/>
              </a:rPr>
              <a:t>los paraderos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27B9ED3-A83B-B0FF-5C45-44345C6B3498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BBA52FA-C988-AFB4-8CAB-87B0721A6589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satisfecho ni 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E5946C5-AC36-4152-966F-53B0A31CA10C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2700CDD-BC0F-DBA3-561D-66FB4630F6A1}"/>
              </a:ext>
            </a:extLst>
          </p:cNvPr>
          <p:cNvSpPr/>
          <p:nvPr/>
        </p:nvSpPr>
        <p:spPr>
          <a:xfrm>
            <a:off x="355600" y="3161306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sé, no opino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7DF0DDD-DB26-5DCC-477E-1416602DAEF9}"/>
              </a:ext>
            </a:extLst>
          </p:cNvPr>
          <p:cNvSpPr/>
          <p:nvPr/>
        </p:nvSpPr>
        <p:spPr>
          <a:xfrm>
            <a:off x="5834742" y="3995779"/>
            <a:ext cx="4298043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C350A53-0E56-BC80-75A5-435D52472AD6}"/>
              </a:ext>
            </a:extLst>
          </p:cNvPr>
          <p:cNvSpPr/>
          <p:nvPr/>
        </p:nvSpPr>
        <p:spPr>
          <a:xfrm>
            <a:off x="789977" y="3995779"/>
            <a:ext cx="2758766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87509CC-9B89-2A32-D81E-C16E3C59E018}"/>
              </a:ext>
            </a:extLst>
          </p:cNvPr>
          <p:cNvSpPr/>
          <p:nvPr/>
        </p:nvSpPr>
        <p:spPr>
          <a:xfrm>
            <a:off x="3548742" y="3995779"/>
            <a:ext cx="2286000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95F0F1A-800F-3606-7F63-ED0D638266AC}"/>
              </a:ext>
            </a:extLst>
          </p:cNvPr>
          <p:cNvSpPr/>
          <p:nvPr/>
        </p:nvSpPr>
        <p:spPr>
          <a:xfrm>
            <a:off x="10132785" y="3995779"/>
            <a:ext cx="1406072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4%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6220A6A-10AC-28B2-CC40-70CC7DE11A2C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Entorno y Servicios Públicos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329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0B06E-E6EC-EE08-47D9-2A9A93CD5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15DC8F14-330B-EA70-CF08-A75E80C894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A9259C-77DA-27A3-A80D-AFA531A1E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9660DF3-AC98-7A8F-4D22-F0092D7127C8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30B12C-783B-2324-C144-1007DECDFC8A}"/>
              </a:ext>
            </a:extLst>
          </p:cNvPr>
          <p:cNvSpPr txBox="1"/>
          <p:nvPr/>
        </p:nvSpPr>
        <p:spPr>
          <a:xfrm>
            <a:off x="2624072" y="1532499"/>
            <a:ext cx="694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¿Su automóvil de uso particular es eléctrico?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4F9C86F-3D6B-CC5B-98E0-E789A44079FE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Sí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D6102C3-0B82-EFB5-47D7-3BF5147234AB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B417516-3B81-8B3F-7986-D74F8DCB59A0}"/>
              </a:ext>
            </a:extLst>
          </p:cNvPr>
          <p:cNvSpPr/>
          <p:nvPr/>
        </p:nvSpPr>
        <p:spPr>
          <a:xfrm>
            <a:off x="3156857" y="3995779"/>
            <a:ext cx="8389688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73%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22FC8B9-02CF-117C-4F5D-66D8E3181FC1}"/>
              </a:ext>
            </a:extLst>
          </p:cNvPr>
          <p:cNvSpPr/>
          <p:nvPr/>
        </p:nvSpPr>
        <p:spPr>
          <a:xfrm>
            <a:off x="789978" y="3995779"/>
            <a:ext cx="2366880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4D19713-FAFA-95AA-B80C-FA092DD9EA22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Movilidad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213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E6B44-691D-39B3-C8B9-880D923B5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AFF1813-253D-59A4-6A23-8FC46DA0EA3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AB340B7-D805-BC42-0637-530A23FF5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0026390-EFF1-7E86-B7F9-43CAA34DD1AA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4BAE1FE-7B28-1973-F2D9-4825DF32C2BF}"/>
              </a:ext>
            </a:extLst>
          </p:cNvPr>
          <p:cNvSpPr txBox="1"/>
          <p:nvPr/>
        </p:nvSpPr>
        <p:spPr>
          <a:xfrm>
            <a:off x="2624072" y="1532499"/>
            <a:ext cx="694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¿Su bicicleta es eléctrica?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FED01A0-F0AB-1C45-9CE8-63B07B07CE92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Sí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E54C2E5-A61B-F233-6CB4-87DDFF8975A9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64EB03F-F518-2F71-8806-6A646DA98D76}"/>
              </a:ext>
            </a:extLst>
          </p:cNvPr>
          <p:cNvSpPr/>
          <p:nvPr/>
        </p:nvSpPr>
        <p:spPr>
          <a:xfrm>
            <a:off x="789977" y="3995779"/>
            <a:ext cx="10756567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100%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3C3FDF-2537-3599-5A1C-2AC51AEB5416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Movilidad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901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1E33B-B4A4-2A2F-FEDB-4A71BF5A0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CC07550-5360-A29E-9D68-D007BCF4A1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39C204B-B81F-ADA0-30DE-3D77988DE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3C1929C-0E76-00F9-29A7-B44E271FE6E4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C485362-A2AE-FA70-A2FD-AF1DD717B44F}"/>
              </a:ext>
            </a:extLst>
          </p:cNvPr>
          <p:cNvSpPr txBox="1"/>
          <p:nvPr/>
        </p:nvSpPr>
        <p:spPr>
          <a:xfrm>
            <a:off x="2624072" y="1532499"/>
            <a:ext cx="694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¿Su motocicleta de uso particular es eléctrica?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D8B82BE-FBB5-A912-DD3B-99DF00DEEAF3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Sí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8062BB2-AB04-39E5-0669-9492B36DA353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F4B84D9-0931-7295-7773-D02620724DED}"/>
              </a:ext>
            </a:extLst>
          </p:cNvPr>
          <p:cNvSpPr/>
          <p:nvPr/>
        </p:nvSpPr>
        <p:spPr>
          <a:xfrm>
            <a:off x="1841500" y="3995779"/>
            <a:ext cx="9705045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94%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51B2C59-9B65-5251-3097-AD2DC39C5442}"/>
              </a:ext>
            </a:extLst>
          </p:cNvPr>
          <p:cNvSpPr/>
          <p:nvPr/>
        </p:nvSpPr>
        <p:spPr>
          <a:xfrm>
            <a:off x="789978" y="3995779"/>
            <a:ext cx="1051522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6%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62FD79A-7E4A-AD8C-FD63-8F2D75038F48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Movilidad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428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4CD1C-A098-65DB-2226-6517A8FF6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5C23105-CECB-E35E-1120-53EFC061F2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8502AC4-BE03-2486-FF5E-AD67B2825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98C28F4-49CD-9C22-99B8-BD9EFB9796EF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89C878-1CA7-6D3D-DBF8-9D4571E0292B}"/>
              </a:ext>
            </a:extLst>
          </p:cNvPr>
          <p:cNvSpPr txBox="1"/>
          <p:nvPr/>
        </p:nvSpPr>
        <p:spPr>
          <a:xfrm>
            <a:off x="1854200" y="1300999"/>
            <a:ext cx="848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¿Con cuáles de las siguientes opciones se encuentra más insatisfecho con el sistema de transporte de la ciudad?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54AA0DB-69A0-D6E4-EB85-64F1FABC4865}"/>
              </a:ext>
            </a:extLst>
          </p:cNvPr>
          <p:cNvSpPr/>
          <p:nvPr/>
        </p:nvSpPr>
        <p:spPr>
          <a:xfrm>
            <a:off x="4952532" y="2392679"/>
            <a:ext cx="3065312" cy="644401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63%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57EF63C-487E-72AD-DBED-908F881EA419}"/>
              </a:ext>
            </a:extLst>
          </p:cNvPr>
          <p:cNvSpPr/>
          <p:nvPr/>
        </p:nvSpPr>
        <p:spPr>
          <a:xfrm>
            <a:off x="4952532" y="3052723"/>
            <a:ext cx="2218736" cy="644401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34%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06F81E-B156-5A7D-DEB6-41130AC8F79B}"/>
              </a:ext>
            </a:extLst>
          </p:cNvPr>
          <p:cNvSpPr/>
          <p:nvPr/>
        </p:nvSpPr>
        <p:spPr>
          <a:xfrm>
            <a:off x="4952532" y="3712767"/>
            <a:ext cx="1143468" cy="644401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20%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A948345-2A4A-10F7-3C48-98CBF98522F9}"/>
              </a:ext>
            </a:extLst>
          </p:cNvPr>
          <p:cNvSpPr/>
          <p:nvPr/>
        </p:nvSpPr>
        <p:spPr>
          <a:xfrm>
            <a:off x="4952532" y="4372811"/>
            <a:ext cx="838668" cy="644401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11%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0881178-834E-DDD6-D91D-8CC20F6B3F23}"/>
              </a:ext>
            </a:extLst>
          </p:cNvPr>
          <p:cNvSpPr/>
          <p:nvPr/>
        </p:nvSpPr>
        <p:spPr>
          <a:xfrm>
            <a:off x="4952532" y="5032855"/>
            <a:ext cx="620495" cy="644401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8%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34435BD-4A2C-70C2-8E68-763C88C1D5B7}"/>
              </a:ext>
            </a:extLst>
          </p:cNvPr>
          <p:cNvSpPr txBox="1"/>
          <p:nvPr/>
        </p:nvSpPr>
        <p:spPr>
          <a:xfrm>
            <a:off x="1041400" y="2600166"/>
            <a:ext cx="3866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Los taxis no van a todos los barrios o calles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BFE7DC9-63DB-9A8F-8550-9F56632FB997}"/>
              </a:ext>
            </a:extLst>
          </p:cNvPr>
          <p:cNvSpPr txBox="1"/>
          <p:nvPr/>
        </p:nvSpPr>
        <p:spPr>
          <a:xfrm>
            <a:off x="1162050" y="3211660"/>
            <a:ext cx="3745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Robos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34D96F9-9E86-597E-062E-341644888627}"/>
              </a:ext>
            </a:extLst>
          </p:cNvPr>
          <p:cNvSpPr txBox="1"/>
          <p:nvPr/>
        </p:nvSpPr>
        <p:spPr>
          <a:xfrm>
            <a:off x="901700" y="3869320"/>
            <a:ext cx="4005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Demora en trayectos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057822-69D9-C8D5-BBDD-CE4F0130C0CE}"/>
              </a:ext>
            </a:extLst>
          </p:cNvPr>
          <p:cNvSpPr txBox="1"/>
          <p:nvPr/>
        </p:nvSpPr>
        <p:spPr>
          <a:xfrm>
            <a:off x="1162050" y="4543506"/>
            <a:ext cx="3745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Aglomeración de personas / Congestión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22D00F8-B6E8-7C45-64EC-8654B8FD6666}"/>
              </a:ext>
            </a:extLst>
          </p:cNvPr>
          <p:cNvSpPr txBox="1"/>
          <p:nvPr/>
        </p:nvSpPr>
        <p:spPr>
          <a:xfrm>
            <a:off x="1689101" y="5201166"/>
            <a:ext cx="32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Es demasiado caro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8DBB9F2-A522-3A89-F0D8-CA39D537D914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Movilidad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599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00943" y="2967335"/>
            <a:ext cx="7990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Frente al sistema de transporte de la ciudad las principales quejas están en los taxis no van a todos lados 62%, personas lo expresan, 34% robos, demora en trayectos 20%.</a:t>
            </a:r>
            <a:endParaRPr lang="es-CO" sz="28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97AB779-2389-B607-3117-4803473163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A1FAA88-E432-3F54-C9E7-E74E9FED7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639784B-A5FD-CFB3-4B4A-711EA038D5E5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541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AE433-D332-404F-6549-24BEF8AFA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C07B3E0F-EF41-37AC-105B-5F38FC5B26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7830DBD-B540-338B-6C5F-BF0B7F871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51AD9D0-BC54-4026-D854-AFD48FF60E9E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23187-CDAF-6429-2D9D-BBC1ED63A92F}"/>
              </a:ext>
            </a:extLst>
          </p:cNvPr>
          <p:cNvSpPr txBox="1"/>
          <p:nvPr/>
        </p:nvSpPr>
        <p:spPr>
          <a:xfrm>
            <a:off x="4093029" y="1532499"/>
            <a:ext cx="400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 satisfecho está con </a:t>
            </a:r>
            <a:r>
              <a:rPr lang="es-ES" sz="2400" b="1" i="1" dirty="0">
                <a:solidFill>
                  <a:srgbClr val="009439"/>
                </a:solidFill>
                <a:latin typeface="Lato" panose="020F0502020204030203" pitchFamily="34" charset="0"/>
              </a:rPr>
              <a:t>el ruido de la ciudad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7C5E27-80BB-024F-7039-0F846ADA1BFF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47F5A77-1AAC-47F5-A1B3-D854B6394442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satisfecho ni 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949EC7A-3843-0896-A722-30ACF11B5207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4187667-5736-6AC2-CB70-6CD1785427E0}"/>
              </a:ext>
            </a:extLst>
          </p:cNvPr>
          <p:cNvSpPr/>
          <p:nvPr/>
        </p:nvSpPr>
        <p:spPr>
          <a:xfrm>
            <a:off x="355600" y="3161306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sé, no opino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444840D-7304-CC7C-17AC-BCCD80EE21DA}"/>
              </a:ext>
            </a:extLst>
          </p:cNvPr>
          <p:cNvSpPr/>
          <p:nvPr/>
        </p:nvSpPr>
        <p:spPr>
          <a:xfrm>
            <a:off x="6498773" y="3995779"/>
            <a:ext cx="3634012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42%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22CC3D8-B928-D41A-48EF-3C08C3C89FBA}"/>
              </a:ext>
            </a:extLst>
          </p:cNvPr>
          <p:cNvSpPr/>
          <p:nvPr/>
        </p:nvSpPr>
        <p:spPr>
          <a:xfrm>
            <a:off x="789977" y="3995779"/>
            <a:ext cx="3427928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33%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C232351-ECE9-8D5C-8BCC-8A1BAC750310}"/>
              </a:ext>
            </a:extLst>
          </p:cNvPr>
          <p:cNvSpPr/>
          <p:nvPr/>
        </p:nvSpPr>
        <p:spPr>
          <a:xfrm>
            <a:off x="4217905" y="3995779"/>
            <a:ext cx="2280868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21%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D462AD5-0011-F989-7AEB-81E3FD6CA422}"/>
              </a:ext>
            </a:extLst>
          </p:cNvPr>
          <p:cNvSpPr/>
          <p:nvPr/>
        </p:nvSpPr>
        <p:spPr>
          <a:xfrm>
            <a:off x="10132785" y="3995779"/>
            <a:ext cx="1406072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4%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E28F9FB-9FE6-000A-D6B0-351729E72115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Ambiente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965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703F5-996A-46B4-F596-D3357725A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38116647-0752-1C32-2265-02F4B21BBC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B6D6EDD-E530-546B-2AAC-C48B085DB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A120795-8F41-B5B5-70BE-232ABA245BCF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C1D250-2F8B-9E4A-D4EA-EF21B7D5A105}"/>
              </a:ext>
            </a:extLst>
          </p:cNvPr>
          <p:cNvSpPr txBox="1"/>
          <p:nvPr/>
        </p:nvSpPr>
        <p:spPr>
          <a:xfrm>
            <a:off x="2473984" y="1532499"/>
            <a:ext cx="724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 satisfecho está con </a:t>
            </a:r>
            <a:r>
              <a:rPr lang="es-ES" sz="2400" b="1" i="1" dirty="0">
                <a:solidFill>
                  <a:srgbClr val="009439"/>
                </a:solidFill>
                <a:latin typeface="Lato" panose="020F0502020204030203" pitchFamily="34" charset="0"/>
              </a:rPr>
              <a:t>la calidad del agua, ríos, quebradas, humedales, mares, ciénagas, bahías, caños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8854CFE-CCBA-D189-9D06-67BC7B286926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EA9E0F5-3282-3AFE-E81B-7FFFC63EB134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satisfecho ni 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7CBCC04-032D-9863-BA83-CA07CE8D2E29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Insatisfecho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305328D-0D6D-866D-D57C-E6BA887E3B33}"/>
              </a:ext>
            </a:extLst>
          </p:cNvPr>
          <p:cNvSpPr/>
          <p:nvPr/>
        </p:nvSpPr>
        <p:spPr>
          <a:xfrm>
            <a:off x="355600" y="3161306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sé, no opino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A5A7E8E-1E41-91BA-23E9-3C05AF2AEFE3}"/>
              </a:ext>
            </a:extLst>
          </p:cNvPr>
          <p:cNvSpPr/>
          <p:nvPr/>
        </p:nvSpPr>
        <p:spPr>
          <a:xfrm>
            <a:off x="7543801" y="3995779"/>
            <a:ext cx="2588984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24%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DDCB12B-F367-4261-1754-94D7C67B335B}"/>
              </a:ext>
            </a:extLst>
          </p:cNvPr>
          <p:cNvSpPr/>
          <p:nvPr/>
        </p:nvSpPr>
        <p:spPr>
          <a:xfrm>
            <a:off x="789977" y="3995779"/>
            <a:ext cx="4870594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DD991CE-2A69-D4D9-26A6-03AEADD9649E}"/>
              </a:ext>
            </a:extLst>
          </p:cNvPr>
          <p:cNvSpPr/>
          <p:nvPr/>
        </p:nvSpPr>
        <p:spPr>
          <a:xfrm>
            <a:off x="5660571" y="3995779"/>
            <a:ext cx="1883230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E4801C2-D247-D558-D2AB-22BAAFB6A208}"/>
              </a:ext>
            </a:extLst>
          </p:cNvPr>
          <p:cNvSpPr/>
          <p:nvPr/>
        </p:nvSpPr>
        <p:spPr>
          <a:xfrm>
            <a:off x="10132785" y="3995779"/>
            <a:ext cx="1406072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4%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2B6ED0-B318-D8A4-6808-A9C942F0C252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Ambiente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972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7C9FC-93EB-440B-9CE6-FBEBD2419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E1716C47-8737-21EE-BF03-97CA9026E6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EED4C8-556A-60A3-CE6C-E25FFB1A3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EB41005-163F-6D13-29FC-B643B122F3F9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2788D96-DAA5-3608-0AEF-07E67FAFED49}"/>
              </a:ext>
            </a:extLst>
          </p:cNvPr>
          <p:cNvSpPr txBox="1"/>
          <p:nvPr/>
        </p:nvSpPr>
        <p:spPr>
          <a:xfrm>
            <a:off x="2473984" y="1532499"/>
            <a:ext cx="72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¿Cómo califica la limpieza de Buenaventura?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27B081A-B462-BBEA-8887-067CFCC57448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Limpia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6CB7B70-D64C-667B-740A-EFE65552990D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limpia ni sucia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CABBAB8-AB25-E1DA-8E27-5A095178A74A}"/>
              </a:ext>
            </a:extLst>
          </p:cNvPr>
          <p:cNvSpPr/>
          <p:nvPr/>
        </p:nvSpPr>
        <p:spPr>
          <a:xfrm>
            <a:off x="355600" y="26279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Sucia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3F6AE89-5F81-0732-DF61-447E0C290DB3}"/>
              </a:ext>
            </a:extLst>
          </p:cNvPr>
          <p:cNvSpPr/>
          <p:nvPr/>
        </p:nvSpPr>
        <p:spPr>
          <a:xfrm>
            <a:off x="6651170" y="3995779"/>
            <a:ext cx="4887687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40%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4A20624-A894-5677-20FD-171122DC9CB3}"/>
              </a:ext>
            </a:extLst>
          </p:cNvPr>
          <p:cNvSpPr/>
          <p:nvPr/>
        </p:nvSpPr>
        <p:spPr>
          <a:xfrm>
            <a:off x="789977" y="3995779"/>
            <a:ext cx="1180337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BB56FF7-AFC4-FBA6-13C3-EDABFF534303}"/>
              </a:ext>
            </a:extLst>
          </p:cNvPr>
          <p:cNvSpPr/>
          <p:nvPr/>
        </p:nvSpPr>
        <p:spPr>
          <a:xfrm>
            <a:off x="1970313" y="3995779"/>
            <a:ext cx="4680857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48%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7D6878-4D1C-8BFD-316F-5E9A8E58BF28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Ambiente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7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E4D3D-5FAF-F3DB-59DE-28C9DBAFD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C85BD77-5347-6F18-FF36-B1FF8CFFC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6857999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FEFB78C6-E732-B8EF-D782-73146E4299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6348" y="567023"/>
            <a:ext cx="2849338" cy="86989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B338B9-772B-0205-663A-9B3021F4120D}"/>
              </a:ext>
            </a:extLst>
          </p:cNvPr>
          <p:cNvSpPr txBox="1"/>
          <p:nvPr/>
        </p:nvSpPr>
        <p:spPr>
          <a:xfrm>
            <a:off x="723900" y="2870769"/>
            <a:ext cx="1074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chemeClr val="bg1"/>
                </a:solidFill>
                <a:latin typeface="Lato" panose="020F0502020204030203" pitchFamily="34" charset="0"/>
              </a:rPr>
              <a:t>ASPECTOS GENERALES  BIENESTAR SUBJETIVO</a:t>
            </a:r>
            <a:endParaRPr lang="es-CO" sz="66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9D10A5D-1195-8797-679A-B80FF4A613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943" y="567022"/>
            <a:ext cx="7200669" cy="126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095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50571" y="2828836"/>
            <a:ext cx="84908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En relación con el ambiente, la gente está satisfecha con la cantidad de árboles 48%, la calidad del agua, 52%, y del aire 50%, el ruido preocupa 43%.</a:t>
            </a:r>
          </a:p>
          <a:p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4 personas de 10 consideran que la ciudad está sucia.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FE7C394-2F34-FE06-3E5F-796A67111A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4990BA-9E42-19CD-DA37-204931FDA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7"/>
            <a:ext cx="9567927" cy="89699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8B25DC1-BFDF-E518-1666-6D4F2A9A476E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439"/>
                </a:solidFill>
                <a:latin typeface="Lato" panose="020F0502020204030203" pitchFamily="34" charset="0"/>
              </a:rPr>
              <a:t>HÁBITAT</a:t>
            </a:r>
            <a:endParaRPr lang="es-CO" sz="1400" b="1" dirty="0">
              <a:solidFill>
                <a:srgbClr val="009439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366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2DF53-9640-DA44-8E8D-85162896A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C98BCA6-CF89-60A7-2877-6128AC8BB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5" cy="685799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5FAA29B-1306-2DB7-1C86-ACE0894CEC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6348" y="567023"/>
            <a:ext cx="2849338" cy="86989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4791D3D-9843-8C7D-940D-B8D06B4C4D8D}"/>
              </a:ext>
            </a:extLst>
          </p:cNvPr>
          <p:cNvSpPr txBox="1"/>
          <p:nvPr/>
        </p:nvSpPr>
        <p:spPr>
          <a:xfrm>
            <a:off x="723900" y="2247051"/>
            <a:ext cx="10744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chemeClr val="bg1"/>
                </a:solidFill>
                <a:latin typeface="Lato" panose="020F0502020204030203" pitchFamily="34" charset="0"/>
              </a:rPr>
              <a:t>CULTURA Y PARTICIPACIÓN CIUDADANA</a:t>
            </a:r>
            <a:endParaRPr lang="es-CO" sz="66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136D8511-45CB-6B45-FCAB-07CE9AA854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943" y="567022"/>
            <a:ext cx="7200669" cy="126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852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40B75-C191-6CC7-30F9-7A1F2FCB6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E510D3E9-3DF0-7780-6CB3-9CC614A412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F5AD229-E01C-3177-C428-92C07C340FE5}"/>
              </a:ext>
            </a:extLst>
          </p:cNvPr>
          <p:cNvSpPr txBox="1"/>
          <p:nvPr/>
        </p:nvSpPr>
        <p:spPr>
          <a:xfrm>
            <a:off x="2287604" y="1532499"/>
            <a:ext cx="761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¿Cómo cree que se comportan los </a:t>
            </a:r>
            <a:r>
              <a:rPr lang="es-ES" sz="2400" b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bonaverenses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frente al </a:t>
            </a:r>
            <a:r>
              <a:rPr lang="es-ES" sz="2400" b="1" i="1" dirty="0">
                <a:solidFill>
                  <a:srgbClr val="F9B000"/>
                </a:solidFill>
                <a:latin typeface="Lato" panose="020F0502020204030203" pitchFamily="34" charset="0"/>
              </a:rPr>
              <a:t>cuidado y uso de los espacios públicos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7492B77-C057-06A6-FF5D-72CEBAE8209E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Bien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87E0320-34C7-0A62-D155-E78551805DC6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bien ni mal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0DAA6C5-8207-124F-945A-7099F7E2EA5B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Mal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7177CCA-5056-C09D-C711-C369B128D0E5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0AD434D-F909-3AE7-C28A-757E723F341E}"/>
              </a:ext>
            </a:extLst>
          </p:cNvPr>
          <p:cNvSpPr/>
          <p:nvPr/>
        </p:nvSpPr>
        <p:spPr>
          <a:xfrm>
            <a:off x="4357703" y="3995779"/>
            <a:ext cx="6412965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B33770F-16D5-3E35-9905-2EC8F8AEAA29}"/>
              </a:ext>
            </a:extLst>
          </p:cNvPr>
          <p:cNvSpPr/>
          <p:nvPr/>
        </p:nvSpPr>
        <p:spPr>
          <a:xfrm>
            <a:off x="789976" y="3995779"/>
            <a:ext cx="1497628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15%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73290B0-C46E-006B-26AF-A9A4728C6AA3}"/>
              </a:ext>
            </a:extLst>
          </p:cNvPr>
          <p:cNvSpPr/>
          <p:nvPr/>
        </p:nvSpPr>
        <p:spPr>
          <a:xfrm>
            <a:off x="2287604" y="3995779"/>
            <a:ext cx="2070100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D7842C8-C37A-1686-47E9-01511D40DE4E}"/>
              </a:ext>
            </a:extLst>
          </p:cNvPr>
          <p:cNvSpPr/>
          <p:nvPr/>
        </p:nvSpPr>
        <p:spPr>
          <a:xfrm>
            <a:off x="10770669" y="3995779"/>
            <a:ext cx="768188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98A962-FD01-5993-1C48-D814CB769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-2047"/>
            <a:ext cx="9567916" cy="8969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C64D7F-0B69-2A5C-E9FE-CD973AF8479D}"/>
              </a:ext>
            </a:extLst>
          </p:cNvPr>
          <p:cNvSpPr txBox="1"/>
          <p:nvPr/>
        </p:nvSpPr>
        <p:spPr>
          <a:xfrm>
            <a:off x="5717406" y="894946"/>
            <a:ext cx="3850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F9B000"/>
                </a:solidFill>
                <a:latin typeface="Lato" panose="020F0502020204030203" pitchFamily="34" charset="0"/>
              </a:rPr>
              <a:t>CULTURA Y PARTICIPACIÓN CIUDADANA</a:t>
            </a:r>
            <a:endParaRPr lang="es-CO" sz="1400" b="1" dirty="0">
              <a:solidFill>
                <a:srgbClr val="F9B000"/>
              </a:solidFill>
              <a:latin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6C9DA46-D951-4EAC-7E16-0B29A84BDCDA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Cultura y Recreación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495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24200" y="3354388"/>
            <a:ext cx="5943600" cy="1293812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5 de cada 10 ciudadanos piensan que nos portamos mal en el cuidado y uso de los espacios públicos.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5A0CF1DA-34AA-FC60-243A-1805FE057C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E9D4CE-9F7F-6C78-73BF-F18ED4F4C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-2047"/>
            <a:ext cx="9567916" cy="8969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7C1137A-0C51-7EA3-0931-412E542B9296}"/>
              </a:ext>
            </a:extLst>
          </p:cNvPr>
          <p:cNvSpPr txBox="1"/>
          <p:nvPr/>
        </p:nvSpPr>
        <p:spPr>
          <a:xfrm>
            <a:off x="5717406" y="894946"/>
            <a:ext cx="3850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F9B000"/>
                </a:solidFill>
                <a:latin typeface="Lato" panose="020F0502020204030203" pitchFamily="34" charset="0"/>
              </a:rPr>
              <a:t>CULTURA Y PARTICIPACIÓN CIUDADANA</a:t>
            </a:r>
            <a:endParaRPr lang="es-CO" sz="1400" b="1" dirty="0">
              <a:solidFill>
                <a:srgbClr val="F9B000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230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7FF5B-E634-6C0E-1DA0-DB02EA533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1FE3029E-D13C-B9ED-05E9-99C7D6E831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322DD27-6A94-D346-2CE9-75DD9C8E2F48}"/>
              </a:ext>
            </a:extLst>
          </p:cNvPr>
          <p:cNvSpPr txBox="1"/>
          <p:nvPr/>
        </p:nvSpPr>
        <p:spPr>
          <a:xfrm>
            <a:off x="2287604" y="1532499"/>
            <a:ext cx="761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¿Cómo cree que se comportan los </a:t>
            </a:r>
            <a:r>
              <a:rPr lang="es-ES" sz="2400" b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bonaverenses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frente al </a:t>
            </a:r>
            <a:r>
              <a:rPr lang="es-ES" sz="2400" b="1" i="1" dirty="0">
                <a:solidFill>
                  <a:srgbClr val="F9B000"/>
                </a:solidFill>
                <a:latin typeface="Lato" panose="020F0502020204030203" pitchFamily="34" charset="0"/>
              </a:rPr>
              <a:t>cumplimiento de normas básicas de tránsito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FF4A4B2-DDC0-4B86-4771-70E875390198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Bien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A9D26AF-5D68-C3AE-432C-75C11B081268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bien ni mal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03B2771-71F4-F825-0677-32E2B52FFE0B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Mal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338DEE4-D48E-5461-3C7D-0F4A88E61A09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7730FE7-62E4-79F0-5DC5-63746284045F}"/>
              </a:ext>
            </a:extLst>
          </p:cNvPr>
          <p:cNvSpPr/>
          <p:nvPr/>
        </p:nvSpPr>
        <p:spPr>
          <a:xfrm>
            <a:off x="3975235" y="3995779"/>
            <a:ext cx="6766560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56%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B243FBD-C48F-CE75-2203-F04A4C99705B}"/>
              </a:ext>
            </a:extLst>
          </p:cNvPr>
          <p:cNvSpPr/>
          <p:nvPr/>
        </p:nvSpPr>
        <p:spPr>
          <a:xfrm>
            <a:off x="789976" y="3995779"/>
            <a:ext cx="1051524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A8B37D7-BB3A-83AC-9BE4-D8E5AF9361B9}"/>
              </a:ext>
            </a:extLst>
          </p:cNvPr>
          <p:cNvSpPr/>
          <p:nvPr/>
        </p:nvSpPr>
        <p:spPr>
          <a:xfrm>
            <a:off x="1841500" y="3995779"/>
            <a:ext cx="2133734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24%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E542004-25CD-3D20-A9A0-1F25B64574E8}"/>
              </a:ext>
            </a:extLst>
          </p:cNvPr>
          <p:cNvSpPr/>
          <p:nvPr/>
        </p:nvSpPr>
        <p:spPr>
          <a:xfrm>
            <a:off x="10741794" y="3995779"/>
            <a:ext cx="797063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3DBF65-9E45-ADBB-1446-3BB3D52EE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-2047"/>
            <a:ext cx="9567916" cy="8969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4BA763-FF0B-369A-BFF5-08A3C8FCAF62}"/>
              </a:ext>
            </a:extLst>
          </p:cNvPr>
          <p:cNvSpPr txBox="1"/>
          <p:nvPr/>
        </p:nvSpPr>
        <p:spPr>
          <a:xfrm>
            <a:off x="5717406" y="894946"/>
            <a:ext cx="3850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F9B000"/>
                </a:solidFill>
                <a:latin typeface="Lato" panose="020F0502020204030203" pitchFamily="34" charset="0"/>
              </a:rPr>
              <a:t>CULTURA Y PARTICIPACIÓN CIUDADANA</a:t>
            </a:r>
            <a:endParaRPr lang="es-CO" sz="1400" b="1" dirty="0">
              <a:solidFill>
                <a:srgbClr val="F9B000"/>
              </a:solidFill>
              <a:latin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3AE72F8-AE72-32D2-2712-BFB608AB955E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Cultura y Recreación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016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69771" y="3254829"/>
            <a:ext cx="6052458" cy="1492930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6 de cada 10 ciudadanos piensan que nos portamos mal en el cumplimiento de normas básicas de tránsito. </a:t>
            </a: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F4B948DA-6BB1-EDF8-7E9D-1639DABD17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A0CB5C-AD4D-AF70-8282-61D7B4ECA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-2047"/>
            <a:ext cx="9567916" cy="8969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68A19F-06D7-8243-4EDF-606968FF5443}"/>
              </a:ext>
            </a:extLst>
          </p:cNvPr>
          <p:cNvSpPr txBox="1"/>
          <p:nvPr/>
        </p:nvSpPr>
        <p:spPr>
          <a:xfrm>
            <a:off x="5717406" y="894946"/>
            <a:ext cx="3850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F9B000"/>
                </a:solidFill>
                <a:latin typeface="Lato" panose="020F0502020204030203" pitchFamily="34" charset="0"/>
              </a:rPr>
              <a:t>CULTURA Y PARTICIPACIÓN CIUDADANA</a:t>
            </a:r>
            <a:endParaRPr lang="es-CO" sz="1400" b="1" dirty="0">
              <a:solidFill>
                <a:srgbClr val="F9B000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821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0A096-AB57-FC2E-B60D-CA9C3741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9FDA3D04-9CBA-4D6C-E7DC-532745ADF2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4BA988C-616E-E578-F17A-4891982073EE}"/>
              </a:ext>
            </a:extLst>
          </p:cNvPr>
          <p:cNvSpPr txBox="1"/>
          <p:nvPr/>
        </p:nvSpPr>
        <p:spPr>
          <a:xfrm>
            <a:off x="2287604" y="1532499"/>
            <a:ext cx="761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¿Cómo cree que se comportan los </a:t>
            </a:r>
            <a:r>
              <a:rPr lang="es-ES" sz="2400" b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bonaverenses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frente al </a:t>
            </a:r>
            <a:r>
              <a:rPr lang="es-ES" sz="2400" b="1" i="1" dirty="0">
                <a:solidFill>
                  <a:srgbClr val="F9B000"/>
                </a:solidFill>
                <a:latin typeface="Lato" panose="020F0502020204030203" pitchFamily="34" charset="0"/>
              </a:rPr>
              <a:t>respeto por las normas ambientales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40F758A-7C8F-B644-FEFE-00B5DB852EFD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Bien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5A494CD-C345-7B49-FC94-74EA1AC295AF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bien ni mal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FA27C83-42E8-5140-FFC2-62CBC530BFE3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Mal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A2A87CA-78A1-222F-89DB-7168DB72777D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4490912-B19E-8FE0-B00E-C56D9B0B25B5}"/>
              </a:ext>
            </a:extLst>
          </p:cNvPr>
          <p:cNvSpPr/>
          <p:nvPr/>
        </p:nvSpPr>
        <p:spPr>
          <a:xfrm>
            <a:off x="4889633" y="3995779"/>
            <a:ext cx="5852161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F264459-CA7A-7B98-1068-0B7F31FE85AF}"/>
              </a:ext>
            </a:extLst>
          </p:cNvPr>
          <p:cNvSpPr/>
          <p:nvPr/>
        </p:nvSpPr>
        <p:spPr>
          <a:xfrm>
            <a:off x="789976" y="3995779"/>
            <a:ext cx="1375708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15%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EBC5D40-8422-F983-2559-9AB630AC7218}"/>
              </a:ext>
            </a:extLst>
          </p:cNvPr>
          <p:cNvSpPr/>
          <p:nvPr/>
        </p:nvSpPr>
        <p:spPr>
          <a:xfrm>
            <a:off x="2165684" y="3995779"/>
            <a:ext cx="2723950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D3C1D1B-F946-C9F7-C48F-176371BBFA4D}"/>
              </a:ext>
            </a:extLst>
          </p:cNvPr>
          <p:cNvSpPr/>
          <p:nvPr/>
        </p:nvSpPr>
        <p:spPr>
          <a:xfrm>
            <a:off x="10741794" y="3995779"/>
            <a:ext cx="797063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C8F187-52B9-CCC6-77AB-67409CB3D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-2047"/>
            <a:ext cx="9567916" cy="8969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63965B9-C5D0-686A-F83C-A116703D909A}"/>
              </a:ext>
            </a:extLst>
          </p:cNvPr>
          <p:cNvSpPr txBox="1"/>
          <p:nvPr/>
        </p:nvSpPr>
        <p:spPr>
          <a:xfrm>
            <a:off x="5717406" y="894946"/>
            <a:ext cx="3850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F9B000"/>
                </a:solidFill>
                <a:latin typeface="Lato" panose="020F0502020204030203" pitchFamily="34" charset="0"/>
              </a:rPr>
              <a:t>CULTURA Y PARTICIPACIÓN CIUDADANA</a:t>
            </a:r>
            <a:endParaRPr lang="es-CO" sz="1400" b="1" dirty="0">
              <a:solidFill>
                <a:srgbClr val="F9B000"/>
              </a:solidFill>
              <a:latin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430C4AD-9C8F-F63E-2996-80A4B2B948A8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Cultura y Recreación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047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35850-6933-C27F-2190-6F5298FE3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6016ED0-3C81-D0D3-050B-DE7577726C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FC6138C-E9B7-AEE6-F7D8-C6DA7CFE28FE}"/>
              </a:ext>
            </a:extLst>
          </p:cNvPr>
          <p:cNvSpPr txBox="1"/>
          <p:nvPr/>
        </p:nvSpPr>
        <p:spPr>
          <a:xfrm>
            <a:off x="3279006" y="1532499"/>
            <a:ext cx="5633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 probable considera que sería recibir un castigo si </a:t>
            </a:r>
            <a:r>
              <a:rPr lang="es-ES" sz="2400" b="1" i="1" dirty="0">
                <a:solidFill>
                  <a:srgbClr val="F9B000"/>
                </a:solidFill>
                <a:latin typeface="Lato" panose="020F0502020204030203" pitchFamily="34" charset="0"/>
              </a:rPr>
              <a:t>arrojara basura, desperdicios o escombros en vía pública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492A37C-B5EE-3DAA-2B7F-898645B84959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Probable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819FD66-835D-C8F8-F554-145024977835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probable ni improbable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9DCF3BE-AB3F-4B7B-E41E-29D8E078EF06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Improbable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06A99ED-F2B1-73AF-1E4B-F76756727CBE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FCB3CD8-A0ED-A15C-EE31-4EB364884B85}"/>
              </a:ext>
            </a:extLst>
          </p:cNvPr>
          <p:cNvSpPr/>
          <p:nvPr/>
        </p:nvSpPr>
        <p:spPr>
          <a:xfrm>
            <a:off x="7266760" y="3995779"/>
            <a:ext cx="3475034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32%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DFF7208-C62D-9A04-CDA1-9AED0EB81ADA}"/>
              </a:ext>
            </a:extLst>
          </p:cNvPr>
          <p:cNvSpPr/>
          <p:nvPr/>
        </p:nvSpPr>
        <p:spPr>
          <a:xfrm>
            <a:off x="789975" y="3995779"/>
            <a:ext cx="5679719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BF266FD-5A5E-6CBF-9572-D9F67E1E4D1D}"/>
              </a:ext>
            </a:extLst>
          </p:cNvPr>
          <p:cNvSpPr/>
          <p:nvPr/>
        </p:nvSpPr>
        <p:spPr>
          <a:xfrm>
            <a:off x="6469696" y="3995779"/>
            <a:ext cx="797063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E5B0615-0456-2BCD-BEC8-C5A1C1158945}"/>
              </a:ext>
            </a:extLst>
          </p:cNvPr>
          <p:cNvSpPr/>
          <p:nvPr/>
        </p:nvSpPr>
        <p:spPr>
          <a:xfrm>
            <a:off x="10741794" y="3995779"/>
            <a:ext cx="797063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BB83EC-8B91-09EF-F212-64A7CFC8B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-2047"/>
            <a:ext cx="9567916" cy="8969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F7D4CB-C04B-EED4-E4E1-2D28F640204C}"/>
              </a:ext>
            </a:extLst>
          </p:cNvPr>
          <p:cNvSpPr txBox="1"/>
          <p:nvPr/>
        </p:nvSpPr>
        <p:spPr>
          <a:xfrm>
            <a:off x="5717406" y="894946"/>
            <a:ext cx="3850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F9B000"/>
                </a:solidFill>
                <a:latin typeface="Lato" panose="020F0502020204030203" pitchFamily="34" charset="0"/>
              </a:rPr>
              <a:t>CULTURA Y PARTICIPACIÓN CIUDADANA</a:t>
            </a:r>
            <a:endParaRPr lang="es-CO" sz="1400" b="1" dirty="0">
              <a:solidFill>
                <a:srgbClr val="F9B000"/>
              </a:solidFill>
              <a:latin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D00DB-968A-04BD-95CA-AF78A08C1336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Cultura y Recreación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0314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74D65-09C2-BBC9-1212-BC6497DE1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BA9C1B18-E7B1-D225-564F-937696754A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961A33B-8438-7FB3-6F11-BDBE07491651}"/>
              </a:ext>
            </a:extLst>
          </p:cNvPr>
          <p:cNvSpPr txBox="1"/>
          <p:nvPr/>
        </p:nvSpPr>
        <p:spPr>
          <a:xfrm>
            <a:off x="2865120" y="1532499"/>
            <a:ext cx="646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 probable considera que sería recibir un castigo si </a:t>
            </a:r>
            <a:r>
              <a:rPr lang="es-ES" sz="2400" b="1" i="1" dirty="0">
                <a:solidFill>
                  <a:srgbClr val="F9B000"/>
                </a:solidFill>
                <a:latin typeface="Lato" panose="020F0502020204030203" pitchFamily="34" charset="0"/>
              </a:rPr>
              <a:t>daña el espacio público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BED421F-54DD-1580-DA3C-CEEB3F87E364}"/>
              </a:ext>
            </a:extLst>
          </p:cNvPr>
          <p:cNvSpPr/>
          <p:nvPr/>
        </p:nvSpPr>
        <p:spPr>
          <a:xfrm>
            <a:off x="7739743" y="3995779"/>
            <a:ext cx="3002051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9C004B2-94C8-2DEE-BEBC-62DAE4670DA4}"/>
              </a:ext>
            </a:extLst>
          </p:cNvPr>
          <p:cNvSpPr/>
          <p:nvPr/>
        </p:nvSpPr>
        <p:spPr>
          <a:xfrm>
            <a:off x="789975" y="3995779"/>
            <a:ext cx="5795881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53%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34DC8CB-8720-3F75-D541-EF82CC207767}"/>
              </a:ext>
            </a:extLst>
          </p:cNvPr>
          <p:cNvSpPr/>
          <p:nvPr/>
        </p:nvSpPr>
        <p:spPr>
          <a:xfrm>
            <a:off x="6585857" y="3995779"/>
            <a:ext cx="1153886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D4756AA-A666-9350-2629-31096575F483}"/>
              </a:ext>
            </a:extLst>
          </p:cNvPr>
          <p:cNvSpPr/>
          <p:nvPr/>
        </p:nvSpPr>
        <p:spPr>
          <a:xfrm>
            <a:off x="10741794" y="3995779"/>
            <a:ext cx="797063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8%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4804F3-FE24-DF27-FE5B-2995C491F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-2047"/>
            <a:ext cx="9567916" cy="8969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E5ADC2A-96CA-F901-0566-4DFC7BAF69F0}"/>
              </a:ext>
            </a:extLst>
          </p:cNvPr>
          <p:cNvSpPr txBox="1"/>
          <p:nvPr/>
        </p:nvSpPr>
        <p:spPr>
          <a:xfrm>
            <a:off x="5717406" y="894946"/>
            <a:ext cx="3850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F9B000"/>
                </a:solidFill>
                <a:latin typeface="Lato" panose="020F0502020204030203" pitchFamily="34" charset="0"/>
              </a:rPr>
              <a:t>CULTURA Y PARTICIPACIÓN CIUDADANA</a:t>
            </a:r>
            <a:endParaRPr lang="es-CO" sz="1400" b="1" dirty="0">
              <a:solidFill>
                <a:srgbClr val="F9B000"/>
              </a:solidFill>
              <a:latin typeface="Lato" panose="020F050202020403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B30CCA9-5C4A-B424-433A-097AAC31AE84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Probable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6BC88B8-6546-37E7-30A5-23086895A633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probable ni improbable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6028F2B-211B-7E52-9616-46E25C5E7D0B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Improbable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9254897-1721-E538-41EB-5110E20F04E4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CC5AE34-905C-E8C7-B449-EBD58C829A1E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Cultura y Recreación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967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26669-7CE7-4CEE-C9C6-077C23004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A53936FB-76F8-B832-90ED-97593023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24F2F69-C81D-3191-8D67-18211E7F2501}"/>
              </a:ext>
            </a:extLst>
          </p:cNvPr>
          <p:cNvSpPr txBox="1"/>
          <p:nvPr/>
        </p:nvSpPr>
        <p:spPr>
          <a:xfrm>
            <a:off x="2624079" y="1532499"/>
            <a:ext cx="6943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 probable considera que sería recibir un castigo si </a:t>
            </a:r>
            <a:r>
              <a:rPr lang="es-ES" sz="2400" b="1" i="1" dirty="0">
                <a:solidFill>
                  <a:srgbClr val="F9B000"/>
                </a:solidFill>
                <a:latin typeface="Lato" panose="020F0502020204030203" pitchFamily="34" charset="0"/>
              </a:rPr>
              <a:t>infringe normas o señales de tránsito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B6EE7ED-89B6-EFA4-4AF9-DC8753D6D1B9}"/>
              </a:ext>
            </a:extLst>
          </p:cNvPr>
          <p:cNvSpPr/>
          <p:nvPr/>
        </p:nvSpPr>
        <p:spPr>
          <a:xfrm>
            <a:off x="8430372" y="3995779"/>
            <a:ext cx="2051540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33142C8-4A01-8C61-85AD-A13CF4BF3AE7}"/>
              </a:ext>
            </a:extLst>
          </p:cNvPr>
          <p:cNvSpPr/>
          <p:nvPr/>
        </p:nvSpPr>
        <p:spPr>
          <a:xfrm>
            <a:off x="789975" y="3995779"/>
            <a:ext cx="5958009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53%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F5514C6-C08A-E0FD-E7E3-7FC3A30F239A}"/>
              </a:ext>
            </a:extLst>
          </p:cNvPr>
          <p:cNvSpPr/>
          <p:nvPr/>
        </p:nvSpPr>
        <p:spPr>
          <a:xfrm>
            <a:off x="6747985" y="3995779"/>
            <a:ext cx="1682387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17%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44930F8-9DDB-2592-B166-A2763B4A08B0}"/>
              </a:ext>
            </a:extLst>
          </p:cNvPr>
          <p:cNvSpPr/>
          <p:nvPr/>
        </p:nvSpPr>
        <p:spPr>
          <a:xfrm>
            <a:off x="10481912" y="3995779"/>
            <a:ext cx="1056945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10%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A1254D-C41F-7B25-5258-5C107126E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-2047"/>
            <a:ext cx="9567916" cy="8969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03E0270-A131-B764-F9F5-2E09323D1DF3}"/>
              </a:ext>
            </a:extLst>
          </p:cNvPr>
          <p:cNvSpPr txBox="1"/>
          <p:nvPr/>
        </p:nvSpPr>
        <p:spPr>
          <a:xfrm>
            <a:off x="5717406" y="894946"/>
            <a:ext cx="3850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F9B000"/>
                </a:solidFill>
                <a:latin typeface="Lato" panose="020F0502020204030203" pitchFamily="34" charset="0"/>
              </a:rPr>
              <a:t>CULTURA Y PARTICIPACIÓN CIUDADANA</a:t>
            </a:r>
            <a:endParaRPr lang="es-CO" sz="1400" b="1" dirty="0">
              <a:solidFill>
                <a:srgbClr val="F9B000"/>
              </a:solidFill>
              <a:latin typeface="Lato" panose="020F050202020403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C5CDC6B-0A0E-3565-51C9-0EBF4810F99B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Probable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CB2FBC3-764E-526F-24FA-FDAABE90EB04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probable ni improbable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12ED80E-DED9-696F-9F0B-C0DC2C0A28E6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Improbable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A5087D4-CDBB-7926-F4B5-30277D78C0D1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ABF98AC-B0F0-FDD4-56E0-FD6552A28590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Cultura y Recreación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2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E38B4-B130-2CAD-8853-B236D21CA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41A65C-A618-0507-7B77-EEB90B2BC9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F7D08A66-A68D-80A1-4A81-92B50FEB6C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943" y="567022"/>
            <a:ext cx="7200669" cy="1261777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84FA03FF-1864-8EAE-5D58-C7D1718802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6348" y="567023"/>
            <a:ext cx="2849338" cy="86989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79D7AE5-AC0E-4BD7-7E2D-5C95AEAF7E06}"/>
              </a:ext>
            </a:extLst>
          </p:cNvPr>
          <p:cNvSpPr txBox="1"/>
          <p:nvPr/>
        </p:nvSpPr>
        <p:spPr>
          <a:xfrm>
            <a:off x="1415138" y="3563656"/>
            <a:ext cx="9361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chemeClr val="bg1"/>
                </a:solidFill>
                <a:latin typeface="Lato" panose="020F0502020204030203" pitchFamily="34" charset="0"/>
              </a:rPr>
              <a:t>PARTE 1</a:t>
            </a:r>
            <a:endParaRPr lang="es-CO" sz="66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8167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964AD-715A-E5B4-E65E-F8CBF3EED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EC455976-B6AA-A7C0-EC6E-7F81F11A03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F3978D0-95B6-8A78-EE7D-736519F8D0CD}"/>
              </a:ext>
            </a:extLst>
          </p:cNvPr>
          <p:cNvSpPr txBox="1"/>
          <p:nvPr/>
        </p:nvSpPr>
        <p:spPr>
          <a:xfrm>
            <a:off x="2624079" y="1532499"/>
            <a:ext cx="6943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¿Qué tan probable considera que sería recibir un castigo si </a:t>
            </a:r>
            <a:r>
              <a:rPr lang="es-ES" sz="2400" b="1" i="1" dirty="0">
                <a:solidFill>
                  <a:srgbClr val="F9B000"/>
                </a:solidFill>
                <a:latin typeface="Lato" panose="020F0502020204030203" pitchFamily="34" charset="0"/>
              </a:rPr>
              <a:t>no paga impuestos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F6D860D-6BA2-AB18-7506-E8D7CDC07D99}"/>
              </a:ext>
            </a:extLst>
          </p:cNvPr>
          <p:cNvSpPr/>
          <p:nvPr/>
        </p:nvSpPr>
        <p:spPr>
          <a:xfrm>
            <a:off x="7906608" y="3995779"/>
            <a:ext cx="2575304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25%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47BBD07-DB36-0D1B-FAB2-319F512CB7B1}"/>
              </a:ext>
            </a:extLst>
          </p:cNvPr>
          <p:cNvSpPr/>
          <p:nvPr/>
        </p:nvSpPr>
        <p:spPr>
          <a:xfrm>
            <a:off x="789975" y="3995779"/>
            <a:ext cx="5567281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49%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88FDCA6-1BA8-47CB-E6B7-C74248E5042E}"/>
              </a:ext>
            </a:extLst>
          </p:cNvPr>
          <p:cNvSpPr/>
          <p:nvPr/>
        </p:nvSpPr>
        <p:spPr>
          <a:xfrm>
            <a:off x="6357256" y="3995779"/>
            <a:ext cx="1549352" cy="896993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14%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3EF54BE-80EC-DCC4-0B1C-296C8F86D850}"/>
              </a:ext>
            </a:extLst>
          </p:cNvPr>
          <p:cNvSpPr/>
          <p:nvPr/>
        </p:nvSpPr>
        <p:spPr>
          <a:xfrm>
            <a:off x="10481912" y="3995779"/>
            <a:ext cx="1056945" cy="896993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12%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5AF64B-3F66-5FA1-C18E-03B2C63F8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-2047"/>
            <a:ext cx="9567916" cy="8969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35A7AE5-0A1A-FC5D-0224-05665B357D0D}"/>
              </a:ext>
            </a:extLst>
          </p:cNvPr>
          <p:cNvSpPr txBox="1"/>
          <p:nvPr/>
        </p:nvSpPr>
        <p:spPr>
          <a:xfrm>
            <a:off x="5717406" y="894946"/>
            <a:ext cx="3850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F9B000"/>
                </a:solidFill>
                <a:latin typeface="Lato" panose="020F0502020204030203" pitchFamily="34" charset="0"/>
              </a:rPr>
              <a:t>CULTURA Y PARTICIPACIÓN CIUDADANA</a:t>
            </a:r>
            <a:endParaRPr lang="es-CO" sz="1400" b="1" dirty="0">
              <a:solidFill>
                <a:srgbClr val="F9B000"/>
              </a:solidFill>
              <a:latin typeface="Lato" panose="020F050202020403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AA750F5-3317-DB5D-7B5F-4AE469C4D6BF}"/>
              </a:ext>
            </a:extLst>
          </p:cNvPr>
          <p:cNvSpPr/>
          <p:nvPr/>
        </p:nvSpPr>
        <p:spPr>
          <a:xfrm>
            <a:off x="355600" y="1033217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Probable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8E56C36-40E6-F21A-4F6D-E24D6A3A9F12}"/>
              </a:ext>
            </a:extLst>
          </p:cNvPr>
          <p:cNvSpPr/>
          <p:nvPr/>
        </p:nvSpPr>
        <p:spPr>
          <a:xfrm>
            <a:off x="355600" y="1566617"/>
            <a:ext cx="1485900" cy="45919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Ni probable ni improbable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E39D3BF-4BCE-6670-DDA4-DA8BCFBD4240}"/>
              </a:ext>
            </a:extLst>
          </p:cNvPr>
          <p:cNvSpPr/>
          <p:nvPr/>
        </p:nvSpPr>
        <p:spPr>
          <a:xfrm>
            <a:off x="355600" y="2100017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Improbable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435574A-18FE-1AAE-7855-FBB46A131A53}"/>
              </a:ext>
            </a:extLst>
          </p:cNvPr>
          <p:cNvSpPr/>
          <p:nvPr/>
        </p:nvSpPr>
        <p:spPr>
          <a:xfrm>
            <a:off x="355600" y="2633417"/>
            <a:ext cx="1485900" cy="459190"/>
          </a:xfrm>
          <a:prstGeom prst="rect">
            <a:avLst/>
          </a:prstGeom>
          <a:solidFill>
            <a:srgbClr val="009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 sé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7AF8329-6072-4160-B614-2DB333064FC1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Cultura y Recreación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5697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037114"/>
            <a:ext cx="10515600" cy="1906588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Los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bonavereneses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piensan que es muy probable que los amonesten si se portan mal en referencia a: el pago de impuestos 49%, poner música a alto volumen 37%, portar armas 51%, dañar el espacio público 53%, arrojar basura 53%.</a:t>
            </a:r>
            <a:endParaRPr lang="es-CO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8B22549F-8035-A74D-6DCF-30E2079A8F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AE64C61-D7E3-0EE9-F3B9-C1961C5BD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-2047"/>
            <a:ext cx="9567916" cy="8969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C2451B1-16D9-05A5-4886-6EC8A17BEBA3}"/>
              </a:ext>
            </a:extLst>
          </p:cNvPr>
          <p:cNvSpPr txBox="1"/>
          <p:nvPr/>
        </p:nvSpPr>
        <p:spPr>
          <a:xfrm>
            <a:off x="5717406" y="894946"/>
            <a:ext cx="3850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F9B000"/>
                </a:solidFill>
                <a:latin typeface="Lato" panose="020F0502020204030203" pitchFamily="34" charset="0"/>
              </a:rPr>
              <a:t>CULTURA Y PARTICIPACIÓN CIUDADANA</a:t>
            </a:r>
            <a:endParaRPr lang="es-CO" sz="1400" b="1" dirty="0">
              <a:solidFill>
                <a:srgbClr val="F9B000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6032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559D4-AA95-18F0-5064-8F2FA6D92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4E2B6CC-0146-14C3-732C-8464C9B34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7D4495B-0C59-6F25-9AFB-687F77B10AF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6348" y="567023"/>
            <a:ext cx="2849338" cy="86989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8766572-D22A-2CB1-DABD-D271BD30805E}"/>
              </a:ext>
            </a:extLst>
          </p:cNvPr>
          <p:cNvSpPr txBox="1"/>
          <p:nvPr/>
        </p:nvSpPr>
        <p:spPr>
          <a:xfrm>
            <a:off x="723900" y="3428999"/>
            <a:ext cx="1074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chemeClr val="bg1"/>
                </a:solidFill>
                <a:latin typeface="Lato" panose="020F0502020204030203" pitchFamily="34" charset="0"/>
              </a:rPr>
              <a:t>PARTE 3</a:t>
            </a:r>
            <a:endParaRPr lang="es-CO" sz="66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1247033E-6EE2-A817-3DF3-E4C9583DA8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943" y="567022"/>
            <a:ext cx="7200669" cy="126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2088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1BE3A-BA9C-60A2-6267-3C1A15D9F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2C84F3-077A-0456-2AC7-CDA0C5636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68A497D2-4C43-6E63-6785-D0C95786A7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6348" y="567023"/>
            <a:ext cx="2849338" cy="86989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69FD84-6EC2-BC5F-57FA-A32E14E181F5}"/>
              </a:ext>
            </a:extLst>
          </p:cNvPr>
          <p:cNvSpPr txBox="1"/>
          <p:nvPr/>
        </p:nvSpPr>
        <p:spPr>
          <a:xfrm>
            <a:off x="723900" y="3428999"/>
            <a:ext cx="1074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chemeClr val="bg1"/>
                </a:solidFill>
                <a:latin typeface="Lato" panose="020F0502020204030203" pitchFamily="34" charset="0"/>
              </a:rPr>
              <a:t>PARTE 2</a:t>
            </a:r>
            <a:endParaRPr lang="es-CO" sz="66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798B2D7-E98B-4C52-A660-8F0D7B326D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943" y="567022"/>
            <a:ext cx="7200669" cy="126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552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EAABD-8278-F4EF-7F1E-8C072CDBC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9970129-A2C9-5317-0394-1A832B636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98F795B7-5E25-F8A8-46F4-54D28359F53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6348" y="567023"/>
            <a:ext cx="2849338" cy="86989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65F6A5F-FA66-D8CA-08F8-CEA3EAFADC22}"/>
              </a:ext>
            </a:extLst>
          </p:cNvPr>
          <p:cNvSpPr txBox="1"/>
          <p:nvPr/>
        </p:nvSpPr>
        <p:spPr>
          <a:xfrm>
            <a:off x="723900" y="3428999"/>
            <a:ext cx="1074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chemeClr val="bg1"/>
                </a:solidFill>
                <a:latin typeface="Lato" panose="020F0502020204030203" pitchFamily="34" charset="0"/>
              </a:rPr>
              <a:t>BUEN GOBIERNO</a:t>
            </a:r>
            <a:endParaRPr lang="es-CO" sz="66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D65AF2A-8CB2-5F65-1586-AC101921D9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943" y="567022"/>
            <a:ext cx="7200669" cy="126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4894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A3E37009-4EFF-C7BE-894E-E35E1FFE24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E7B4DF-4918-666E-D1D7-AAE443EA7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6CC45E-3A00-21F0-DDDE-2BDB79520672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178AB57-7DA0-2DF1-F569-7D9EE17E788E}"/>
              </a:ext>
            </a:extLst>
          </p:cNvPr>
          <p:cNvSpPr/>
          <p:nvPr/>
        </p:nvSpPr>
        <p:spPr>
          <a:xfrm>
            <a:off x="355600" y="1561106"/>
            <a:ext cx="1485900" cy="459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Sí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EDE5501-EA95-544B-0EF3-5EC917EABA05}"/>
              </a:ext>
            </a:extLst>
          </p:cNvPr>
          <p:cNvSpPr/>
          <p:nvPr/>
        </p:nvSpPr>
        <p:spPr>
          <a:xfrm>
            <a:off x="355600" y="2094506"/>
            <a:ext cx="1485900" cy="45919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Lato" panose="020F0502020204030203" pitchFamily="34" charset="0"/>
              </a:rPr>
              <a:t>No</a:t>
            </a:r>
            <a:endParaRPr lang="es-CO" sz="1400" dirty="0">
              <a:latin typeface="Lato" panose="020F05020202040302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06D95E3-CDB8-04A5-C828-E527CEE15136}"/>
              </a:ext>
            </a:extLst>
          </p:cNvPr>
          <p:cNvSpPr/>
          <p:nvPr/>
        </p:nvSpPr>
        <p:spPr>
          <a:xfrm>
            <a:off x="1943100" y="3995779"/>
            <a:ext cx="9603445" cy="89699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85%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FD78090-0FB0-C6DB-71EA-B5BD30152A77}"/>
              </a:ext>
            </a:extLst>
          </p:cNvPr>
          <p:cNvSpPr/>
          <p:nvPr/>
        </p:nvSpPr>
        <p:spPr>
          <a:xfrm>
            <a:off x="789978" y="3995779"/>
            <a:ext cx="1153122" cy="896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Lato" panose="020F0502020204030203" pitchFamily="34" charset="0"/>
              </a:rPr>
              <a:t>15%</a:t>
            </a:r>
            <a:endParaRPr lang="es-CO" sz="3200" b="1" dirty="0">
              <a:latin typeface="Lato" panose="020F05020202040302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CF07018-A962-D57E-935B-5A2BB4E71488}"/>
              </a:ext>
            </a:extLst>
          </p:cNvPr>
          <p:cNvSpPr txBox="1"/>
          <p:nvPr/>
        </p:nvSpPr>
        <p:spPr>
          <a:xfrm>
            <a:off x="2832100" y="1532499"/>
            <a:ext cx="652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Durante el último año ¿Ha participado en algún espacio promovido por el estado?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044C25C-8E7C-F157-6FE0-C1EB122FE89D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Democracia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0750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26080" y="270863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Solamente 1 persona de 10 ha participado en espacios diseñados para este propósito por el Estado.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6E60444-F99B-FB3A-4456-67683C3B30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DEEE5E-547F-232B-35E5-33547A134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15C47B3-9D1E-D17E-4139-09504DD386F1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2062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B19A5-944F-4C7C-F608-7EE2045B8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EE4DA4E-30C9-176A-BA05-2D49648648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AF3B936-47D0-52A4-0E61-B2539E501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2AF7A3-99D6-02BF-4AB8-F444EE924B13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0D8932-43E1-15BF-C0A8-59680802C77B}"/>
              </a:ext>
            </a:extLst>
          </p:cNvPr>
          <p:cNvSpPr txBox="1"/>
          <p:nvPr/>
        </p:nvSpPr>
        <p:spPr>
          <a:xfrm>
            <a:off x="1041400" y="1300999"/>
            <a:ext cx="1010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Durante el último año ¿En cuáles de estos espacios promovidos por el estado (Gobierno Local u otras entidades públicas) ha participado?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9E9DAD8-4B62-C6D7-887A-E2621D95981F}"/>
              </a:ext>
            </a:extLst>
          </p:cNvPr>
          <p:cNvSpPr/>
          <p:nvPr/>
        </p:nvSpPr>
        <p:spPr>
          <a:xfrm>
            <a:off x="4952532" y="2392679"/>
            <a:ext cx="3065312" cy="644401"/>
          </a:xfrm>
          <a:prstGeom prst="rect">
            <a:avLst/>
          </a:prstGeom>
          <a:solidFill>
            <a:srgbClr val="070D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44%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889CCBF-EFF2-DE2D-7BCC-A30D33021E28}"/>
              </a:ext>
            </a:extLst>
          </p:cNvPr>
          <p:cNvSpPr/>
          <p:nvPr/>
        </p:nvSpPr>
        <p:spPr>
          <a:xfrm>
            <a:off x="4952532" y="3052723"/>
            <a:ext cx="2218736" cy="644401"/>
          </a:xfrm>
          <a:prstGeom prst="rect">
            <a:avLst/>
          </a:prstGeom>
          <a:solidFill>
            <a:srgbClr val="070D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29%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8323275-A874-1AC4-5ED9-3CB541EF0914}"/>
              </a:ext>
            </a:extLst>
          </p:cNvPr>
          <p:cNvSpPr/>
          <p:nvPr/>
        </p:nvSpPr>
        <p:spPr>
          <a:xfrm>
            <a:off x="4952532" y="3712767"/>
            <a:ext cx="1143468" cy="644401"/>
          </a:xfrm>
          <a:prstGeom prst="rect">
            <a:avLst/>
          </a:prstGeom>
          <a:solidFill>
            <a:srgbClr val="070D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18%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46D6586-6A51-DA7B-926B-7EDADA297EEB}"/>
              </a:ext>
            </a:extLst>
          </p:cNvPr>
          <p:cNvSpPr/>
          <p:nvPr/>
        </p:nvSpPr>
        <p:spPr>
          <a:xfrm>
            <a:off x="4952532" y="4372811"/>
            <a:ext cx="980182" cy="644401"/>
          </a:xfrm>
          <a:prstGeom prst="rect">
            <a:avLst/>
          </a:prstGeom>
          <a:solidFill>
            <a:srgbClr val="070D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14%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95D8187-39A3-AE38-6C1A-25B69B8A6B89}"/>
              </a:ext>
            </a:extLst>
          </p:cNvPr>
          <p:cNvSpPr/>
          <p:nvPr/>
        </p:nvSpPr>
        <p:spPr>
          <a:xfrm>
            <a:off x="4952532" y="5032855"/>
            <a:ext cx="838668" cy="644401"/>
          </a:xfrm>
          <a:prstGeom prst="rect">
            <a:avLst/>
          </a:prstGeom>
          <a:solidFill>
            <a:srgbClr val="070D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10%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6A83289-4F74-EDFB-0D52-B082BA928EA9}"/>
              </a:ext>
            </a:extLst>
          </p:cNvPr>
          <p:cNvSpPr txBox="1"/>
          <p:nvPr/>
        </p:nvSpPr>
        <p:spPr>
          <a:xfrm>
            <a:off x="1041400" y="2453269"/>
            <a:ext cx="3866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Espacios de participación promovidas por la Alcaldía o la Gobernación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BF463BE-3CF5-9AA3-9157-A4603AC3D6D5}"/>
              </a:ext>
            </a:extLst>
          </p:cNvPr>
          <p:cNvSpPr txBox="1"/>
          <p:nvPr/>
        </p:nvSpPr>
        <p:spPr>
          <a:xfrm>
            <a:off x="818148" y="3211660"/>
            <a:ext cx="4089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Espacios de participación promovidas por la JAL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C6086DF-E94D-B084-DD84-75965B69D8B0}"/>
              </a:ext>
            </a:extLst>
          </p:cNvPr>
          <p:cNvSpPr txBox="1"/>
          <p:nvPr/>
        </p:nvSpPr>
        <p:spPr>
          <a:xfrm>
            <a:off x="2011680" y="3794543"/>
            <a:ext cx="2895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Consejos de Juventud, Consejos Territoriales de Planeación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236C4AE-F8FD-71C8-BB50-EAB85B0CED01}"/>
              </a:ext>
            </a:extLst>
          </p:cNvPr>
          <p:cNvSpPr txBox="1"/>
          <p:nvPr/>
        </p:nvSpPr>
        <p:spPr>
          <a:xfrm>
            <a:off x="1162050" y="4433401"/>
            <a:ext cx="3745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Encuestas o consultas a través de formularios web o chat </a:t>
            </a:r>
            <a:r>
              <a:rPr lang="es-ES" sz="1400" b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bot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3D4511C-899F-6AF0-F4CA-EC2EAB422BEE}"/>
              </a:ext>
            </a:extLst>
          </p:cNvPr>
          <p:cNvSpPr txBox="1"/>
          <p:nvPr/>
        </p:nvSpPr>
        <p:spPr>
          <a:xfrm>
            <a:off x="1689101" y="5093445"/>
            <a:ext cx="321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Audiencias públicas de rendición de cuentas ciudadanas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6B6D1DA-2B03-EE73-8599-0B76C6D0555B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Democracia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7916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19943" y="2413338"/>
            <a:ext cx="8752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Los que han participado lo han hecho en espacios promovidos por la gobernación y la alcaldía 44% juntas de acción comunal, 30%, consejos de juventud, 18%, solamente el 10% en  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Audiencias públicas de rendición de cuentas ciudadanas.</a:t>
            </a:r>
            <a:endParaRPr lang="es-CO" sz="28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3504E49-9BA3-1E1D-D4A8-8EBFADF397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FD98197-850E-FC0E-8AC5-85E6E7BCA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5CE16EF-F837-0FE3-F028-55534B1AC8FA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7603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5F4AE-8580-8450-4754-D1304F1C5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43A8665B-86D0-D712-3E26-82F270BD62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016" y="272274"/>
            <a:ext cx="2051540" cy="622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AA9456-A101-3698-9147-788D4D321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"/>
            <a:ext cx="9567928" cy="8969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E0F14E5-BEC4-37F0-AFE3-B27E9AC1FB37}"/>
              </a:ext>
            </a:extLst>
          </p:cNvPr>
          <p:cNvSpPr txBox="1"/>
          <p:nvPr/>
        </p:nvSpPr>
        <p:spPr>
          <a:xfrm>
            <a:off x="7305575" y="894946"/>
            <a:ext cx="226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70D33"/>
                </a:solidFill>
                <a:latin typeface="Lato" panose="020F0502020204030203" pitchFamily="34" charset="0"/>
              </a:rPr>
              <a:t>BUEN GOBIERNO</a:t>
            </a:r>
            <a:endParaRPr lang="es-CO" sz="1400" b="1" dirty="0">
              <a:solidFill>
                <a:srgbClr val="070D33"/>
              </a:solidFill>
              <a:latin typeface="Lato" panose="020F05020202040302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797117C-2E92-4436-25A5-1B7D6FADFF06}"/>
              </a:ext>
            </a:extLst>
          </p:cNvPr>
          <p:cNvSpPr txBox="1"/>
          <p:nvPr/>
        </p:nvSpPr>
        <p:spPr>
          <a:xfrm>
            <a:off x="1041400" y="1300999"/>
            <a:ext cx="1010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Si </a:t>
            </a:r>
            <a:r>
              <a:rPr lang="es-ES" sz="2400" b="1" dirty="0">
                <a:solidFill>
                  <a:srgbClr val="070D33"/>
                </a:solidFill>
                <a:latin typeface="Lato" panose="020F0502020204030203" pitchFamily="34" charset="0"/>
              </a:rPr>
              <a:t>NO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participó en alguno de los espacios promovidos por el Estado, indique la razón por la que decidió </a:t>
            </a:r>
            <a:r>
              <a:rPr lang="es-ES" sz="2400" b="1" dirty="0">
                <a:solidFill>
                  <a:srgbClr val="070D33"/>
                </a:solidFill>
                <a:latin typeface="Lato" panose="020F0502020204030203" pitchFamily="34" charset="0"/>
              </a:rPr>
              <a:t>NO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participar: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3DCD501-8021-D8E5-207C-6211E5BBF7C5}"/>
              </a:ext>
            </a:extLst>
          </p:cNvPr>
          <p:cNvSpPr/>
          <p:nvPr/>
        </p:nvSpPr>
        <p:spPr>
          <a:xfrm>
            <a:off x="4952532" y="2392679"/>
            <a:ext cx="3065312" cy="644401"/>
          </a:xfrm>
          <a:prstGeom prst="rect">
            <a:avLst/>
          </a:prstGeom>
          <a:solidFill>
            <a:srgbClr val="070D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45%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9734563-6ED4-9706-92AF-A10681310872}"/>
              </a:ext>
            </a:extLst>
          </p:cNvPr>
          <p:cNvSpPr/>
          <p:nvPr/>
        </p:nvSpPr>
        <p:spPr>
          <a:xfrm>
            <a:off x="4952532" y="3052723"/>
            <a:ext cx="2218736" cy="644401"/>
          </a:xfrm>
          <a:prstGeom prst="rect">
            <a:avLst/>
          </a:prstGeom>
          <a:solidFill>
            <a:srgbClr val="070D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20%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DA42FA6-63F1-204C-7BBC-8F582496E623}"/>
              </a:ext>
            </a:extLst>
          </p:cNvPr>
          <p:cNvSpPr/>
          <p:nvPr/>
        </p:nvSpPr>
        <p:spPr>
          <a:xfrm>
            <a:off x="4952532" y="3712767"/>
            <a:ext cx="1143468" cy="644401"/>
          </a:xfrm>
          <a:prstGeom prst="rect">
            <a:avLst/>
          </a:prstGeom>
          <a:solidFill>
            <a:srgbClr val="070D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14%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F5C9807-2CBD-6210-6F23-A3CD31034DDC}"/>
              </a:ext>
            </a:extLst>
          </p:cNvPr>
          <p:cNvSpPr/>
          <p:nvPr/>
        </p:nvSpPr>
        <p:spPr>
          <a:xfrm>
            <a:off x="4952532" y="4372811"/>
            <a:ext cx="980182" cy="644401"/>
          </a:xfrm>
          <a:prstGeom prst="rect">
            <a:avLst/>
          </a:prstGeom>
          <a:solidFill>
            <a:srgbClr val="070D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7%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0AC7863-BFFF-7681-AE04-930895A059C8}"/>
              </a:ext>
            </a:extLst>
          </p:cNvPr>
          <p:cNvSpPr/>
          <p:nvPr/>
        </p:nvSpPr>
        <p:spPr>
          <a:xfrm>
            <a:off x="4952532" y="5032855"/>
            <a:ext cx="838668" cy="644401"/>
          </a:xfrm>
          <a:prstGeom prst="rect">
            <a:avLst/>
          </a:prstGeom>
          <a:solidFill>
            <a:srgbClr val="070D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Lato" panose="020F0502020204030203" pitchFamily="34" charset="0"/>
              </a:rPr>
              <a:t>5%</a:t>
            </a:r>
            <a:endParaRPr lang="es-CO" sz="2400" b="1" dirty="0">
              <a:latin typeface="Lato" panose="020F050202020403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E0BE433-2FFB-EEF8-1081-944FB96DAFCE}"/>
              </a:ext>
            </a:extLst>
          </p:cNvPr>
          <p:cNvSpPr txBox="1"/>
          <p:nvPr/>
        </p:nvSpPr>
        <p:spPr>
          <a:xfrm>
            <a:off x="1041400" y="2559423"/>
            <a:ext cx="3866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Desconozco los espacios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7B27E18-C7E4-3E16-3CB7-2C35065FD340}"/>
              </a:ext>
            </a:extLst>
          </p:cNvPr>
          <p:cNvSpPr txBox="1"/>
          <p:nvPr/>
        </p:nvSpPr>
        <p:spPr>
          <a:xfrm>
            <a:off x="2011680" y="3113313"/>
            <a:ext cx="2895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No me interesan los temas a los cuales me han invitado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67EB203-2102-FCC0-3B72-D2C7BB5AD282}"/>
              </a:ext>
            </a:extLst>
          </p:cNvPr>
          <p:cNvSpPr txBox="1"/>
          <p:nvPr/>
        </p:nvSpPr>
        <p:spPr>
          <a:xfrm>
            <a:off x="2011680" y="3910181"/>
            <a:ext cx="2895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No tengo tiempo para participar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5D32B85-8C80-8630-717B-F131C9055971}"/>
              </a:ext>
            </a:extLst>
          </p:cNvPr>
          <p:cNvSpPr txBox="1"/>
          <p:nvPr/>
        </p:nvSpPr>
        <p:spPr>
          <a:xfrm>
            <a:off x="2560320" y="4433401"/>
            <a:ext cx="2347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Pienso que hay poca voluntad política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90476C-41EC-3458-F13A-10BC21B7F091}"/>
              </a:ext>
            </a:extLst>
          </p:cNvPr>
          <p:cNvSpPr txBox="1"/>
          <p:nvPr/>
        </p:nvSpPr>
        <p:spPr>
          <a:xfrm>
            <a:off x="2377439" y="5093445"/>
            <a:ext cx="2530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No confío en los resultados de estos espacios</a:t>
            </a:r>
            <a:endParaRPr lang="es-CO" sz="1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494E2AA-D9A1-C2D4-B163-FE129A55647E}"/>
              </a:ext>
            </a:extLst>
          </p:cNvPr>
          <p:cNvSpPr txBox="1"/>
          <p:nvPr/>
        </p:nvSpPr>
        <p:spPr>
          <a:xfrm>
            <a:off x="322904" y="215616"/>
            <a:ext cx="694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Lato" panose="020F0502020204030203" pitchFamily="34" charset="0"/>
              </a:rPr>
              <a:t>Democracia</a:t>
            </a:r>
            <a:endParaRPr lang="es-CO" sz="28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676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4479</Words>
  <Application>Microsoft Office PowerPoint</Application>
  <PresentationFormat>Panorámica</PresentationFormat>
  <Paragraphs>898</Paragraphs>
  <Slides>121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121</vt:i4>
      </vt:variant>
    </vt:vector>
  </HeadingPairs>
  <TitlesOfParts>
    <vt:vector size="126" baseType="lpstr">
      <vt:lpstr>Arial</vt:lpstr>
      <vt:lpstr>Calibri</vt:lpstr>
      <vt:lpstr>Calibri Light</vt:lpstr>
      <vt:lpstr>Lato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URBANO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Nadia Marcela Mutis Gonzalez</dc:creator>
  <cp:lastModifiedBy>Claudia</cp:lastModifiedBy>
  <cp:revision>29</cp:revision>
  <dcterms:created xsi:type="dcterms:W3CDTF">2026-05-10T22:19:58Z</dcterms:created>
  <dcterms:modified xsi:type="dcterms:W3CDTF">2026-05-28T21:47:20Z</dcterms:modified>
</cp:coreProperties>
</file>